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3"/>
  </p:sldMasterIdLst>
  <p:notesMasterIdLst>
    <p:notesMasterId r:id="rId20"/>
  </p:notesMasterIdLst>
  <p:handoutMasterIdLst>
    <p:handoutMasterId r:id="rId21"/>
  </p:handoutMasterIdLst>
  <p:sldIdLst>
    <p:sldId id="430" r:id="rId4"/>
    <p:sldId id="470" r:id="rId5"/>
    <p:sldId id="277" r:id="rId6"/>
    <p:sldId id="575" r:id="rId7"/>
    <p:sldId id="548" r:id="rId8"/>
    <p:sldId id="1279" r:id="rId9"/>
    <p:sldId id="1290" r:id="rId10"/>
    <p:sldId id="1297" r:id="rId11"/>
    <p:sldId id="1291" r:id="rId12"/>
    <p:sldId id="1278" r:id="rId13"/>
    <p:sldId id="573" r:id="rId14"/>
    <p:sldId id="1299" r:id="rId15"/>
    <p:sldId id="1300" r:id="rId16"/>
    <p:sldId id="1298" r:id="rId17"/>
    <p:sldId id="574" r:id="rId18"/>
    <p:sldId id="1301" r:id="rId19"/>
  </p:sldIdLst>
  <p:sldSz cx="9144000" cy="6858000" type="screen4x3"/>
  <p:notesSz cx="6858000" cy="9144000"/>
  <p:defaultTextStyle>
    <a:defPPr>
      <a:defRPr lang="en-US"/>
    </a:defPPr>
    <a:lvl1pPr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EA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80F7F0-BB38-427D-AAD7-6B78087B3B8D}" v="671" dt="2023-04-04T10:51:05.35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13" autoAdjust="0"/>
    <p:restoredTop sz="92577" autoAdjust="0"/>
  </p:normalViewPr>
  <p:slideViewPr>
    <p:cSldViewPr snapToObjects="1">
      <p:cViewPr varScale="1">
        <p:scale>
          <a:sx n="105" d="100"/>
          <a:sy n="105" d="100"/>
        </p:scale>
        <p:origin x="1806" y="13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54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microsoft.com/office/2015/10/relationships/revisionInfo" Target="revisionInfo.xml"/><Relationship Id="rId3" Type="http://schemas.openxmlformats.org/officeDocument/2006/relationships/slideMaster" Target="slideMasters/slideMaster1.xml"/><Relationship Id="rId21"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ea typeface="ＭＳ Ｐゴシック" charset="0"/>
                <a:cs typeface="ＭＳ Ｐゴシック"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defRPr>
            </a:lvl1pPr>
          </a:lstStyle>
          <a:p>
            <a:pPr>
              <a:defRPr/>
            </a:pPr>
            <a:fld id="{213868CA-DAE9-4EA7-9335-B8F5034515FB}" type="datetime1">
              <a:rPr lang="en-US" altLang="en-US"/>
              <a:pPr>
                <a:defRPr/>
              </a:pPr>
              <a:t>4/11/2023</a:t>
            </a:fld>
            <a:endParaRPr lang="en-US" alt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3B892677-7964-4DFC-9017-B0A0416FA9F8}"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ea typeface="ＭＳ Ｐゴシック" charset="0"/>
                <a:cs typeface="ＭＳ Ｐゴシック"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defRPr>
            </a:lvl1pPr>
          </a:lstStyle>
          <a:p>
            <a:pPr>
              <a:defRPr/>
            </a:pPr>
            <a:fld id="{12FA6645-CBAC-4EFD-B0C7-31A86B094BD8}" type="datetime1">
              <a:rPr lang="en-US" altLang="en-US"/>
              <a:pPr>
                <a:defRPr/>
              </a:pPr>
              <a:t>4/11/2023</a:t>
            </a:fld>
            <a:endParaRPr lang="en-US" alt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x-none" noProof="0"/>
              <a:t>Click to edit Master text styles</a:t>
            </a:r>
          </a:p>
          <a:p>
            <a:pPr lvl="1"/>
            <a:r>
              <a:rPr lang="x-none" noProof="0"/>
              <a:t>Second level</a:t>
            </a:r>
          </a:p>
          <a:p>
            <a:pPr lvl="2"/>
            <a:r>
              <a:rPr lang="x-none" noProof="0"/>
              <a:t>Third level</a:t>
            </a:r>
          </a:p>
          <a:p>
            <a:pPr lvl="3"/>
            <a:r>
              <a:rPr lang="x-none" noProof="0"/>
              <a:t>Fourth level</a:t>
            </a:r>
          </a:p>
          <a:p>
            <a:pPr lvl="4"/>
            <a:r>
              <a:rPr lang="x-none" noProof="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AAAC91F-DA77-46F0-AB00-FA37D8FCB80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942B5C7-AB45-4537-B522-62FCAE1E72F2}" type="slidenum">
              <a:rPr lang="en-US" smtClean="0"/>
              <a:pPr>
                <a:defRPr/>
              </a:pPr>
              <a:t>1</a:t>
            </a:fld>
            <a:endParaRPr lang="en-US"/>
          </a:p>
        </p:txBody>
      </p:sp>
    </p:spTree>
    <p:extLst>
      <p:ext uri="{BB962C8B-B14F-4D97-AF65-F5344CB8AC3E}">
        <p14:creationId xmlns:p14="http://schemas.microsoft.com/office/powerpoint/2010/main" val="8201622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5AAAC91F-DA77-46F0-AB00-FA37D8FCB806}" type="slidenum">
              <a:rPr lang="en-US" altLang="en-US" smtClean="0"/>
              <a:pPr>
                <a:defRPr/>
              </a:pPr>
              <a:t>2</a:t>
            </a:fld>
            <a:endParaRPr lang="en-US" altLang="en-US"/>
          </a:p>
        </p:txBody>
      </p:sp>
    </p:spTree>
    <p:extLst>
      <p:ext uri="{BB962C8B-B14F-4D97-AF65-F5344CB8AC3E}">
        <p14:creationId xmlns:p14="http://schemas.microsoft.com/office/powerpoint/2010/main" val="21641513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f-ZA" dirty="0"/>
          </a:p>
        </p:txBody>
      </p:sp>
      <p:sp>
        <p:nvSpPr>
          <p:cNvPr id="4" name="Slide Number Placeholder 3"/>
          <p:cNvSpPr>
            <a:spLocks noGrp="1"/>
          </p:cNvSpPr>
          <p:nvPr>
            <p:ph type="sldNum" sz="quarter" idx="10"/>
          </p:nvPr>
        </p:nvSpPr>
        <p:spPr/>
        <p:txBody>
          <a:bodyPr/>
          <a:lstStyle/>
          <a:p>
            <a:pPr>
              <a:defRPr/>
            </a:pPr>
            <a:fld id="{5B9A3D4B-58DF-45C4-AAA3-9AED124B91FF}" type="slidenum">
              <a:rPr lang="en-GB" smtClean="0"/>
              <a:pPr>
                <a:defRPr/>
              </a:pPr>
              <a:t>10</a:t>
            </a:fld>
            <a:endParaRPr lang="en-GB" dirty="0"/>
          </a:p>
        </p:txBody>
      </p:sp>
    </p:spTree>
    <p:extLst>
      <p:ext uri="{BB962C8B-B14F-4D97-AF65-F5344CB8AC3E}">
        <p14:creationId xmlns:p14="http://schemas.microsoft.com/office/powerpoint/2010/main" val="26554886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NTERING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878844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457200" y="1600206"/>
            <a:ext cx="8229600" cy="4525963"/>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E66588C1-9077-48FD-99DF-89535B58B221}"/>
              </a:ext>
            </a:extLst>
          </p:cNvPr>
          <p:cNvSpPr>
            <a:spLocks noGrp="1"/>
          </p:cNvSpPr>
          <p:nvPr>
            <p:ph type="sldNum" sz="quarter" idx="10"/>
          </p:nvPr>
        </p:nvSpPr>
        <p:spPr>
          <a:xfrm>
            <a:off x="3724275" y="6351588"/>
            <a:ext cx="2133600" cy="365125"/>
          </a:xfrm>
          <a:prstGeom prst="rect">
            <a:avLst/>
          </a:prstGeom>
        </p:spPr>
        <p:txBody>
          <a:bodyPr vert="horz" wrap="square" lIns="91440" tIns="45720" rIns="91440" bIns="45720" numCol="1" anchor="t" anchorCtr="0" compatLnSpc="1">
            <a:prstTxWarp prst="textNoShape">
              <a:avLst/>
            </a:prstTxWarp>
          </a:bodyPr>
          <a:lstStyle>
            <a:lvl1pPr algn="ctr" defTabSz="914400" eaLnBrk="1" fontAlgn="auto" hangingPunct="1">
              <a:spcBef>
                <a:spcPts val="0"/>
              </a:spcBef>
              <a:spcAft>
                <a:spcPts val="0"/>
              </a:spcAft>
              <a:defRPr sz="1400">
                <a:solidFill>
                  <a:prstClr val="black"/>
                </a:solidFill>
                <a:latin typeface="Arial" panose="020B0604020202020204" pitchFamily="34" charset="0"/>
                <a:ea typeface="+mn-ea"/>
                <a:cs typeface="Arial" panose="020B0604020202020204" pitchFamily="34" charset="0"/>
              </a:defRPr>
            </a:lvl1pPr>
          </a:lstStyle>
          <a:p>
            <a:pPr>
              <a:defRPr/>
            </a:pPr>
            <a:fld id="{33F2D1E7-4889-4910-B210-695418BE5AFD}" type="slidenum">
              <a:rPr lang="en-US" altLang="en-US"/>
              <a:pPr>
                <a:defRPr/>
              </a:pPr>
              <a:t>‹#›</a:t>
            </a:fld>
            <a:endParaRPr lang="en-US" altLang="en-US"/>
          </a:p>
        </p:txBody>
      </p:sp>
    </p:spTree>
    <p:extLst>
      <p:ext uri="{BB962C8B-B14F-4D97-AF65-F5344CB8AC3E}">
        <p14:creationId xmlns:p14="http://schemas.microsoft.com/office/powerpoint/2010/main" val="1449968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a:prstGeom prst="rect">
            <a:avLst/>
          </a:prstGeo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latin typeface="Arial" panose="020B0604020202020204" pitchFamily="34" charset="0"/>
                <a:cs typeface="Arial" panose="020B0604020202020204" pitchFamily="34" charset="0"/>
              </a:defRPr>
            </a:lvl1pPr>
            <a:lvl2pPr marL="422041" indent="0" algn="ctr">
              <a:buNone/>
              <a:defRPr>
                <a:solidFill>
                  <a:schemeClr val="tx1">
                    <a:tint val="75000"/>
                  </a:schemeClr>
                </a:solidFill>
              </a:defRPr>
            </a:lvl2pPr>
            <a:lvl3pPr marL="844083" indent="0" algn="ctr">
              <a:buNone/>
              <a:defRPr>
                <a:solidFill>
                  <a:schemeClr val="tx1">
                    <a:tint val="75000"/>
                  </a:schemeClr>
                </a:solidFill>
              </a:defRPr>
            </a:lvl3pPr>
            <a:lvl4pPr marL="1266124" indent="0" algn="ctr">
              <a:buNone/>
              <a:defRPr>
                <a:solidFill>
                  <a:schemeClr val="tx1">
                    <a:tint val="75000"/>
                  </a:schemeClr>
                </a:solidFill>
              </a:defRPr>
            </a:lvl4pPr>
            <a:lvl5pPr marL="1688165" indent="0" algn="ctr">
              <a:buNone/>
              <a:defRPr>
                <a:solidFill>
                  <a:schemeClr val="tx1">
                    <a:tint val="75000"/>
                  </a:schemeClr>
                </a:solidFill>
              </a:defRPr>
            </a:lvl5pPr>
            <a:lvl6pPr marL="2110207" indent="0" algn="ctr">
              <a:buNone/>
              <a:defRPr>
                <a:solidFill>
                  <a:schemeClr val="tx1">
                    <a:tint val="75000"/>
                  </a:schemeClr>
                </a:solidFill>
              </a:defRPr>
            </a:lvl6pPr>
            <a:lvl7pPr marL="2532248" indent="0" algn="ctr">
              <a:buNone/>
              <a:defRPr>
                <a:solidFill>
                  <a:schemeClr val="tx1">
                    <a:tint val="75000"/>
                  </a:schemeClr>
                </a:solidFill>
              </a:defRPr>
            </a:lvl7pPr>
            <a:lvl8pPr marL="2954289" indent="0" algn="ctr">
              <a:buNone/>
              <a:defRPr>
                <a:solidFill>
                  <a:schemeClr val="tx1">
                    <a:tint val="75000"/>
                  </a:schemeClr>
                </a:solidFill>
              </a:defRPr>
            </a:lvl8pPr>
            <a:lvl9pPr marL="3376331" indent="0" algn="ctr">
              <a:buNone/>
              <a:defRPr>
                <a:solidFill>
                  <a:schemeClr val="tx1">
                    <a:tint val="75000"/>
                  </a:schemeClr>
                </a:solidFill>
              </a:defRPr>
            </a:lvl9pPr>
          </a:lstStyle>
          <a:p>
            <a:r>
              <a:rPr lang="en-US"/>
              <a:t>Click to edit Master subtitle style</a:t>
            </a:r>
          </a:p>
        </p:txBody>
      </p:sp>
      <p:sp>
        <p:nvSpPr>
          <p:cNvPr id="4" name="Slide Number Placeholder 5">
            <a:extLst>
              <a:ext uri="{FF2B5EF4-FFF2-40B4-BE49-F238E27FC236}">
                <a16:creationId xmlns:a16="http://schemas.microsoft.com/office/drawing/2014/main" id="{E66588C1-9077-48FD-99DF-89535B58B221}"/>
              </a:ext>
            </a:extLst>
          </p:cNvPr>
          <p:cNvSpPr>
            <a:spLocks noGrp="1"/>
          </p:cNvSpPr>
          <p:nvPr>
            <p:ph type="sldNum" sz="quarter" idx="10"/>
          </p:nvPr>
        </p:nvSpPr>
        <p:spPr>
          <a:xfrm>
            <a:off x="3724275" y="6351588"/>
            <a:ext cx="2133600" cy="365125"/>
          </a:xfrm>
          <a:prstGeom prst="rect">
            <a:avLst/>
          </a:prstGeom>
        </p:spPr>
        <p:txBody>
          <a:bodyPr vert="horz" wrap="square" lIns="91440" tIns="45720" rIns="91440" bIns="45720" numCol="1" anchor="t" anchorCtr="0" compatLnSpc="1">
            <a:prstTxWarp prst="textNoShape">
              <a:avLst/>
            </a:prstTxWarp>
          </a:bodyPr>
          <a:lstStyle>
            <a:lvl1pPr algn="ctr" defTabSz="914400" eaLnBrk="1" fontAlgn="auto" hangingPunct="1">
              <a:spcBef>
                <a:spcPts val="0"/>
              </a:spcBef>
              <a:spcAft>
                <a:spcPts val="0"/>
              </a:spcAft>
              <a:defRPr sz="1400">
                <a:solidFill>
                  <a:prstClr val="black"/>
                </a:solidFill>
                <a:latin typeface="Arial" panose="020B0604020202020204" pitchFamily="34" charset="0"/>
                <a:ea typeface="+mn-ea"/>
                <a:cs typeface="Arial" panose="020B0604020202020204" pitchFamily="34" charset="0"/>
              </a:defRPr>
            </a:lvl1pPr>
          </a:lstStyle>
          <a:p>
            <a:pPr>
              <a:defRPr/>
            </a:pPr>
            <a:fld id="{E231F5D7-8662-494B-859D-BC75C9A387F3}" type="slidenum">
              <a:rPr lang="en-US" altLang="en-US"/>
              <a:pPr>
                <a:defRPr/>
              </a:pPr>
              <a:t>‹#›</a:t>
            </a:fld>
            <a:endParaRPr lang="en-US" altLang="en-US"/>
          </a:p>
        </p:txBody>
      </p:sp>
    </p:spTree>
    <p:extLst>
      <p:ext uri="{BB962C8B-B14F-4D97-AF65-F5344CB8AC3E}">
        <p14:creationId xmlns:p14="http://schemas.microsoft.com/office/powerpoint/2010/main" val="785709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296049-9D88-4364-A6E9-3E38065C50BF}"/>
              </a:ext>
            </a:extLst>
          </p:cNvPr>
          <p:cNvSpPr>
            <a:spLocks noGrp="1"/>
          </p:cNvSpPr>
          <p:nvPr>
            <p:ph type="dt" sz="half" idx="10"/>
          </p:nvPr>
        </p:nvSpPr>
        <p:spPr/>
        <p:txBody>
          <a:bodyPr/>
          <a:lstStyle/>
          <a:p>
            <a:fld id="{1558AD6F-F97A-4CD5-8CC1-09CBC680ACE5}" type="datetimeFigureOut">
              <a:rPr lang="en-GB" smtClean="0"/>
              <a:t>11/04/2023</a:t>
            </a:fld>
            <a:endParaRPr lang="en-GB"/>
          </a:p>
        </p:txBody>
      </p:sp>
      <p:sp>
        <p:nvSpPr>
          <p:cNvPr id="3" name="Footer Placeholder 2">
            <a:extLst>
              <a:ext uri="{FF2B5EF4-FFF2-40B4-BE49-F238E27FC236}">
                <a16:creationId xmlns:a16="http://schemas.microsoft.com/office/drawing/2014/main" id="{4FBC192D-CFA0-4C65-B589-4E918F6E1CC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9505144-0C5C-4F8C-8E00-482D4026D389}"/>
              </a:ext>
            </a:extLst>
          </p:cNvPr>
          <p:cNvSpPr>
            <a:spLocks noGrp="1"/>
          </p:cNvSpPr>
          <p:nvPr>
            <p:ph type="sldNum" sz="quarter" idx="12"/>
          </p:nvPr>
        </p:nvSpPr>
        <p:spPr/>
        <p:txBody>
          <a:bodyPr/>
          <a:lstStyle/>
          <a:p>
            <a:fld id="{AB242170-2C6C-4688-8E3E-9E56A600B3D1}" type="slidenum">
              <a:rPr lang="en-GB" smtClean="0"/>
              <a:t>‹#›</a:t>
            </a:fld>
            <a:endParaRPr lang="en-GB"/>
          </a:p>
        </p:txBody>
      </p:sp>
    </p:spTree>
    <p:extLst>
      <p:ext uri="{BB962C8B-B14F-4D97-AF65-F5344CB8AC3E}">
        <p14:creationId xmlns:p14="http://schemas.microsoft.com/office/powerpoint/2010/main" val="14631430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p:cNvPicPr>
            <a:picLocks noChangeAspect="1" noChangeArrowheads="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0" y="2665413"/>
            <a:ext cx="9144000" cy="417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94" r:id="rId1"/>
    <p:sldLayoutId id="2147483696" r:id="rId2"/>
    <p:sldLayoutId id="2147483698" r:id="rId3"/>
    <p:sldLayoutId id="2147483699" r:id="rId4"/>
  </p:sldLayoutIdLst>
  <p:hf sldNum="0" hdr="0" ftr="0" dt="0"/>
  <p:txStyles>
    <p:titleStyle>
      <a:lvl1pPr algn="ctr" defTabSz="457200" rtl="0" eaLnBrk="0" fontAlgn="base" hangingPunct="0">
        <a:spcBef>
          <a:spcPct val="0"/>
        </a:spcBef>
        <a:spcAft>
          <a:spcPct val="0"/>
        </a:spcAft>
        <a:defRPr sz="4400" kern="1200">
          <a:solidFill>
            <a:schemeClr val="tx1"/>
          </a:solidFill>
          <a:latin typeface="Arial"/>
          <a:ea typeface="ＭＳ Ｐゴシック" pitchFamily="-108" charset="-128"/>
          <a:cs typeface="ＭＳ Ｐゴシック" pitchFamily="-108" charset="-128"/>
        </a:defRPr>
      </a:lvl1pPr>
      <a:lvl2pPr algn="ctr" defTabSz="457200" rtl="0" eaLnBrk="0" fontAlgn="base" hangingPunct="0">
        <a:spcBef>
          <a:spcPct val="0"/>
        </a:spcBef>
        <a:spcAft>
          <a:spcPct val="0"/>
        </a:spcAft>
        <a:defRPr sz="4400">
          <a:solidFill>
            <a:schemeClr val="tx1"/>
          </a:solidFill>
          <a:latin typeface="Arial" charset="0"/>
          <a:ea typeface="ＭＳ Ｐゴシック" pitchFamily="-108" charset="-128"/>
          <a:cs typeface="ＭＳ Ｐゴシック" pitchFamily="-108" charset="-128"/>
        </a:defRPr>
      </a:lvl2pPr>
      <a:lvl3pPr algn="ctr" defTabSz="457200" rtl="0" eaLnBrk="0" fontAlgn="base" hangingPunct="0">
        <a:spcBef>
          <a:spcPct val="0"/>
        </a:spcBef>
        <a:spcAft>
          <a:spcPct val="0"/>
        </a:spcAft>
        <a:defRPr sz="4400">
          <a:solidFill>
            <a:schemeClr val="tx1"/>
          </a:solidFill>
          <a:latin typeface="Arial" charset="0"/>
          <a:ea typeface="ＭＳ Ｐゴシック" pitchFamily="-108" charset="-128"/>
          <a:cs typeface="ＭＳ Ｐゴシック" pitchFamily="-108" charset="-128"/>
        </a:defRPr>
      </a:lvl3pPr>
      <a:lvl4pPr algn="ctr" defTabSz="457200" rtl="0" eaLnBrk="0" fontAlgn="base" hangingPunct="0">
        <a:spcBef>
          <a:spcPct val="0"/>
        </a:spcBef>
        <a:spcAft>
          <a:spcPct val="0"/>
        </a:spcAft>
        <a:defRPr sz="4400">
          <a:solidFill>
            <a:schemeClr val="tx1"/>
          </a:solidFill>
          <a:latin typeface="Arial" charset="0"/>
          <a:ea typeface="ＭＳ Ｐゴシック" pitchFamily="-108" charset="-128"/>
          <a:cs typeface="ＭＳ Ｐゴシック" pitchFamily="-108" charset="-128"/>
        </a:defRPr>
      </a:lvl4pPr>
      <a:lvl5pPr algn="ctr" defTabSz="457200" rtl="0" eaLnBrk="0" fontAlgn="base" hangingPunct="0">
        <a:spcBef>
          <a:spcPct val="0"/>
        </a:spcBef>
        <a:spcAft>
          <a:spcPct val="0"/>
        </a:spcAft>
        <a:defRPr sz="4400">
          <a:solidFill>
            <a:schemeClr val="tx1"/>
          </a:solidFill>
          <a:latin typeface="Arial" charset="0"/>
          <a:ea typeface="ＭＳ Ｐゴシック" pitchFamily="-108" charset="-128"/>
          <a:cs typeface="ＭＳ Ｐゴシック" pitchFamily="-108" charset="-128"/>
        </a:defRPr>
      </a:lvl5pPr>
      <a:lvl6pPr marL="4572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Arial"/>
          <a:ea typeface="ＭＳ Ｐゴシック" pitchFamily="-108" charset="-128"/>
          <a:cs typeface="ＭＳ Ｐゴシック" pitchFamily="-108"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Arial"/>
          <a:ea typeface="ＭＳ Ｐゴシック" pitchFamily="-108"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Arial"/>
          <a:ea typeface="ＭＳ Ｐゴシック" pitchFamily="-108"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Arial"/>
          <a:ea typeface="ＭＳ Ｐゴシック" pitchFamily="-108"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Arial"/>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hyperlink" Target="https://bloghomedesign3.blogspot.com/2015/07/cotemporary-home-creation-with-failure.html" TargetMode="External"/><Relationship Id="rId3" Type="http://schemas.openxmlformats.org/officeDocument/2006/relationships/image" Target="../media/image8.jpg"/><Relationship Id="rId7"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www.pixnio.com/transportation-vehicles/tractor/farmer-and-tractor-tilling-soil" TargetMode="External"/><Relationship Id="rId5" Type="http://schemas.openxmlformats.org/officeDocument/2006/relationships/image" Target="../media/image9.jpg"/><Relationship Id="rId4" Type="http://schemas.openxmlformats.org/officeDocument/2006/relationships/hyperlink" Target="https://www.flickr.com/photos/iita-media-library/4770500393/" TargetMode="External"/><Relationship Id="rId9" Type="http://schemas.openxmlformats.org/officeDocument/2006/relationships/hyperlink" Target="https://creativecommons.org/licenses/by/3.0/"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publicdomainpictures.net/en/view-image.php?image=332088&amp;picture=money-saving-and-passive-income-concept" TargetMode="External"/><Relationship Id="rId2" Type="http://schemas.openxmlformats.org/officeDocument/2006/relationships/image" Target="../media/image11.jpg"/><Relationship Id="rId1" Type="http://schemas.openxmlformats.org/officeDocument/2006/relationships/slideLayout" Target="../slideLayouts/slideLayout4.xml"/><Relationship Id="rId4" Type="http://schemas.openxmlformats.org/officeDocument/2006/relationships/image" Target="../media/image12.emf"/></Relationships>
</file>

<file path=ppt/slides/_rels/slide12.xml.rels><?xml version="1.0" encoding="UTF-8" standalone="yes"?>
<Relationships xmlns="http://schemas.openxmlformats.org/package/2006/relationships"><Relationship Id="rId3" Type="http://schemas.openxmlformats.org/officeDocument/2006/relationships/hyperlink" Target="https://www.pngall.com/employment-png/download/53779" TargetMode="External"/><Relationship Id="rId2" Type="http://schemas.openxmlformats.org/officeDocument/2006/relationships/image" Target="../media/image13.png"/><Relationship Id="rId1" Type="http://schemas.openxmlformats.org/officeDocument/2006/relationships/slideLayout" Target="../slideLayouts/slideLayout4.xml"/><Relationship Id="rId4" Type="http://schemas.openxmlformats.org/officeDocument/2006/relationships/image" Target="../media/image14.emf"/></Relationships>
</file>

<file path=ppt/slides/_rels/slide13.xml.rels><?xml version="1.0" encoding="UTF-8" standalone="yes"?>
<Relationships xmlns="http://schemas.openxmlformats.org/package/2006/relationships"><Relationship Id="rId3" Type="http://schemas.openxmlformats.org/officeDocument/2006/relationships/hyperlink" Target="https://pixabay.com/photos/family-children-sunset-silhouette-730320/" TargetMode="External"/><Relationship Id="rId2" Type="http://schemas.openxmlformats.org/officeDocument/2006/relationships/image" Target="../media/image15.jpg"/><Relationship Id="rId1" Type="http://schemas.openxmlformats.org/officeDocument/2006/relationships/slideLayout" Target="../slideLayouts/slideLayout4.xml"/><Relationship Id="rId4" Type="http://schemas.openxmlformats.org/officeDocument/2006/relationships/image" Target="../media/image16.emf"/></Relationships>
</file>

<file path=ppt/slides/_rels/slide14.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s://www.publicdomainpictures.net/view-image.php?image=16282&amp;picture=lavender-close-up" TargetMode="External"/><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hyperlink" Target="https://www.flickr.com/photos/starr-environmental/25071390242" TargetMode="External"/><Relationship Id="rId7" Type="http://schemas.openxmlformats.org/officeDocument/2006/relationships/image" Target="../media/image6.jpg"/><Relationship Id="rId2" Type="http://schemas.openxmlformats.org/officeDocument/2006/relationships/image" Target="../media/image3.jpg"/><Relationship Id="rId1" Type="http://schemas.openxmlformats.org/officeDocument/2006/relationships/slideLayout" Target="../slideLayouts/slideLayout4.xml"/><Relationship Id="rId6" Type="http://schemas.openxmlformats.org/officeDocument/2006/relationships/hyperlink" Target="https://www.flickr.com/photos/15363357@N00/4986169/" TargetMode="External"/><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7"/>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2426" y="11079"/>
            <a:ext cx="9144000" cy="6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0" y="2209800"/>
            <a:ext cx="9144000" cy="1676400"/>
          </a:xfrm>
          <a:solidFill>
            <a:schemeClr val="bg1">
              <a:lumMod val="75000"/>
            </a:schemeClr>
          </a:solidFill>
        </p:spPr>
        <p:txBody>
          <a:bodyPr/>
          <a:lstStyle/>
          <a:p>
            <a:pPr eaLnBrk="1" hangingPunct="1">
              <a:defRPr/>
            </a:pPr>
            <a:r>
              <a:rPr lang="en-GB" sz="1800" b="1" dirty="0">
                <a:solidFill>
                  <a:srgbClr val="000000"/>
                </a:solidFill>
                <a:effectLst/>
                <a:latin typeface="Arial" panose="020B0604020202020204" pitchFamily="34" charset="0"/>
                <a:ea typeface="Times New Roman" panose="02020603050405020304" pitchFamily="18" charset="0"/>
              </a:rPr>
              <a:t>CLASSIFICATION OF SIGNIFICANT WATER RESOURCES AND DETERMINATION OF RESOURCE QUALITY OBJECTIVES FOR WATER RESOURCES IN THE USUTU TO MHLATHUZE CATCHMENTS </a:t>
            </a:r>
            <a:r>
              <a:rPr lang="en-US" altLang="en-US" sz="1800" b="1" dirty="0"/>
              <a:t>(WP11387)</a:t>
            </a:r>
            <a:br>
              <a:rPr lang="en-US" sz="1800" b="1" dirty="0">
                <a:latin typeface="+mj-lt"/>
              </a:rPr>
            </a:br>
            <a:br>
              <a:rPr lang="en-US" sz="1800" b="1" dirty="0">
                <a:latin typeface="+mj-lt"/>
              </a:rPr>
            </a:br>
            <a:endParaRPr lang="en-US" sz="1800" b="1" dirty="0">
              <a:latin typeface="+mj-lt"/>
            </a:endParaRPr>
          </a:p>
        </p:txBody>
      </p:sp>
      <p:sp>
        <p:nvSpPr>
          <p:cNvPr id="3" name="Subtitle 2"/>
          <p:cNvSpPr>
            <a:spLocks noGrp="1"/>
          </p:cNvSpPr>
          <p:nvPr>
            <p:ph type="subTitle" idx="1"/>
          </p:nvPr>
        </p:nvSpPr>
        <p:spPr>
          <a:xfrm>
            <a:off x="1066800" y="4020766"/>
            <a:ext cx="7162800" cy="1752600"/>
          </a:xfrm>
        </p:spPr>
        <p:txBody>
          <a:bodyPr/>
          <a:lstStyle/>
          <a:p>
            <a:r>
              <a:rPr lang="en-US" sz="2000" b="1" dirty="0">
                <a:solidFill>
                  <a:srgbClr val="FFFF00"/>
                </a:solidFill>
              </a:rPr>
              <a:t>Project Steering Committee 4, 13 </a:t>
            </a:r>
            <a:r>
              <a:rPr lang="en-ZA" sz="2000" b="1" dirty="0">
                <a:solidFill>
                  <a:srgbClr val="FFFF00"/>
                </a:solidFill>
              </a:rPr>
              <a:t>April 2023</a:t>
            </a:r>
            <a:endParaRPr lang="en-US" sz="2000" b="1" dirty="0">
              <a:solidFill>
                <a:srgbClr val="FFFF00"/>
              </a:solidFill>
            </a:endParaRPr>
          </a:p>
        </p:txBody>
      </p:sp>
      <p:sp>
        <p:nvSpPr>
          <p:cNvPr id="5" name="Slide Number Placeholder 4"/>
          <p:cNvSpPr>
            <a:spLocks noGrp="1"/>
          </p:cNvSpPr>
          <p:nvPr>
            <p:ph type="sldNum" sz="quarter" idx="4294967295"/>
          </p:nvPr>
        </p:nvSpPr>
        <p:spPr/>
        <p:txBody>
          <a:bodyPr/>
          <a:lstStyle/>
          <a:p>
            <a:pPr>
              <a:defRPr/>
            </a:pPr>
            <a:endParaRPr lang="en-US" dirty="0"/>
          </a:p>
        </p:txBody>
      </p:sp>
    </p:spTree>
    <p:extLst>
      <p:ext uri="{BB962C8B-B14F-4D97-AF65-F5344CB8AC3E}">
        <p14:creationId xmlns:p14="http://schemas.microsoft.com/office/powerpoint/2010/main" val="857536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85750" y="214313"/>
            <a:ext cx="8572500" cy="570411"/>
          </a:xfrm>
        </p:spPr>
        <p:txBody>
          <a:bodyPr/>
          <a:lstStyle/>
          <a:p>
            <a:pPr>
              <a:defRPr/>
            </a:pPr>
            <a:r>
              <a:rPr lang="en-US" sz="3600" dirty="0"/>
              <a:t>Economic Impacts </a:t>
            </a:r>
            <a:br>
              <a:rPr sz="4800" dirty="0"/>
            </a:br>
            <a:br>
              <a:rPr sz="4400" dirty="0"/>
            </a:br>
            <a:endParaRPr sz="3600" dirty="0"/>
          </a:p>
        </p:txBody>
      </p:sp>
      <p:sp>
        <p:nvSpPr>
          <p:cNvPr id="63495" name="TextBox 1"/>
          <p:cNvSpPr txBox="1">
            <a:spLocks noChangeArrowheads="1"/>
          </p:cNvSpPr>
          <p:nvPr/>
        </p:nvSpPr>
        <p:spPr bwMode="auto">
          <a:xfrm>
            <a:off x="533401" y="1654382"/>
            <a:ext cx="2286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000">
                <a:solidFill>
                  <a:schemeClr val="tx2"/>
                </a:solidFill>
                <a:latin typeface="Tahoma" pitchFamily="34" charset="0"/>
                <a:cs typeface="Arial" charset="0"/>
              </a:defRPr>
            </a:lvl1pPr>
            <a:lvl2pPr marL="742950" indent="-285750" eaLnBrk="0" hangingPunct="0">
              <a:defRPr sz="3000">
                <a:solidFill>
                  <a:schemeClr val="tx2"/>
                </a:solidFill>
                <a:latin typeface="Tahoma" pitchFamily="34" charset="0"/>
                <a:cs typeface="Arial" charset="0"/>
              </a:defRPr>
            </a:lvl2pPr>
            <a:lvl3pPr marL="1143000" indent="-228600" eaLnBrk="0" hangingPunct="0">
              <a:defRPr sz="3000">
                <a:solidFill>
                  <a:schemeClr val="tx2"/>
                </a:solidFill>
                <a:latin typeface="Tahoma" pitchFamily="34" charset="0"/>
                <a:cs typeface="Arial" charset="0"/>
              </a:defRPr>
            </a:lvl3pPr>
            <a:lvl4pPr marL="1600200" indent="-228600" eaLnBrk="0" hangingPunct="0">
              <a:defRPr sz="3000">
                <a:solidFill>
                  <a:schemeClr val="tx2"/>
                </a:solidFill>
                <a:latin typeface="Tahoma" pitchFamily="34" charset="0"/>
                <a:cs typeface="Arial" charset="0"/>
              </a:defRPr>
            </a:lvl4pPr>
            <a:lvl5pPr marL="2057400" indent="-228600" eaLnBrk="0" hangingPunct="0">
              <a:defRPr sz="3000">
                <a:solidFill>
                  <a:schemeClr val="tx2"/>
                </a:solidFill>
                <a:latin typeface="Tahoma" pitchFamily="34" charset="0"/>
                <a:cs typeface="Arial" charset="0"/>
              </a:defRPr>
            </a:lvl5pPr>
            <a:lvl6pPr marL="2514600" indent="-228600" eaLnBrk="0" fontAlgn="base" hangingPunct="0">
              <a:spcBef>
                <a:spcPct val="0"/>
              </a:spcBef>
              <a:spcAft>
                <a:spcPct val="0"/>
              </a:spcAft>
              <a:defRPr sz="3000">
                <a:solidFill>
                  <a:schemeClr val="tx2"/>
                </a:solidFill>
                <a:latin typeface="Tahoma" pitchFamily="34" charset="0"/>
                <a:cs typeface="Arial" charset="0"/>
              </a:defRPr>
            </a:lvl6pPr>
            <a:lvl7pPr marL="2971800" indent="-228600" eaLnBrk="0" fontAlgn="base" hangingPunct="0">
              <a:spcBef>
                <a:spcPct val="0"/>
              </a:spcBef>
              <a:spcAft>
                <a:spcPct val="0"/>
              </a:spcAft>
              <a:defRPr sz="3000">
                <a:solidFill>
                  <a:schemeClr val="tx2"/>
                </a:solidFill>
                <a:latin typeface="Tahoma" pitchFamily="34" charset="0"/>
                <a:cs typeface="Arial" charset="0"/>
              </a:defRPr>
            </a:lvl7pPr>
            <a:lvl8pPr marL="3429000" indent="-228600" eaLnBrk="0" fontAlgn="base" hangingPunct="0">
              <a:spcBef>
                <a:spcPct val="0"/>
              </a:spcBef>
              <a:spcAft>
                <a:spcPct val="0"/>
              </a:spcAft>
              <a:defRPr sz="3000">
                <a:solidFill>
                  <a:schemeClr val="tx2"/>
                </a:solidFill>
                <a:latin typeface="Tahoma" pitchFamily="34" charset="0"/>
                <a:cs typeface="Arial" charset="0"/>
              </a:defRPr>
            </a:lvl8pPr>
            <a:lvl9pPr marL="3886200" indent="-228600" eaLnBrk="0" fontAlgn="base" hangingPunct="0">
              <a:spcBef>
                <a:spcPct val="0"/>
              </a:spcBef>
              <a:spcAft>
                <a:spcPct val="0"/>
              </a:spcAft>
              <a:defRPr sz="3000">
                <a:solidFill>
                  <a:schemeClr val="tx2"/>
                </a:solidFill>
                <a:latin typeface="Tahoma" pitchFamily="34" charset="0"/>
                <a:cs typeface="Arial" charset="0"/>
              </a:defRPr>
            </a:lvl9pPr>
          </a:lstStyle>
          <a:p>
            <a:pPr eaLnBrk="1" hangingPunct="1"/>
            <a:r>
              <a:rPr lang="en-ZA" sz="1800" dirty="0"/>
              <a:t>Direct: </a:t>
            </a:r>
          </a:p>
          <a:p>
            <a:pPr eaLnBrk="1" hangingPunct="1"/>
            <a:r>
              <a:rPr lang="en-ZA" sz="1800" dirty="0"/>
              <a:t>Production Output</a:t>
            </a:r>
          </a:p>
        </p:txBody>
      </p:sp>
      <p:sp>
        <p:nvSpPr>
          <p:cNvPr id="63496" name="TextBox 10"/>
          <p:cNvSpPr txBox="1">
            <a:spLocks noChangeArrowheads="1"/>
          </p:cNvSpPr>
          <p:nvPr/>
        </p:nvSpPr>
        <p:spPr bwMode="auto">
          <a:xfrm>
            <a:off x="3353094" y="1592383"/>
            <a:ext cx="237643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000">
                <a:solidFill>
                  <a:schemeClr val="tx2"/>
                </a:solidFill>
                <a:latin typeface="Tahoma" pitchFamily="34" charset="0"/>
                <a:cs typeface="Arial" charset="0"/>
              </a:defRPr>
            </a:lvl1pPr>
            <a:lvl2pPr marL="742950" indent="-285750" eaLnBrk="0" hangingPunct="0">
              <a:defRPr sz="3000">
                <a:solidFill>
                  <a:schemeClr val="tx2"/>
                </a:solidFill>
                <a:latin typeface="Tahoma" pitchFamily="34" charset="0"/>
                <a:cs typeface="Arial" charset="0"/>
              </a:defRPr>
            </a:lvl2pPr>
            <a:lvl3pPr marL="1143000" indent="-228600" eaLnBrk="0" hangingPunct="0">
              <a:defRPr sz="3000">
                <a:solidFill>
                  <a:schemeClr val="tx2"/>
                </a:solidFill>
                <a:latin typeface="Tahoma" pitchFamily="34" charset="0"/>
                <a:cs typeface="Arial" charset="0"/>
              </a:defRPr>
            </a:lvl3pPr>
            <a:lvl4pPr marL="1600200" indent="-228600" eaLnBrk="0" hangingPunct="0">
              <a:defRPr sz="3000">
                <a:solidFill>
                  <a:schemeClr val="tx2"/>
                </a:solidFill>
                <a:latin typeface="Tahoma" pitchFamily="34" charset="0"/>
                <a:cs typeface="Arial" charset="0"/>
              </a:defRPr>
            </a:lvl4pPr>
            <a:lvl5pPr marL="2057400" indent="-228600" eaLnBrk="0" hangingPunct="0">
              <a:defRPr sz="3000">
                <a:solidFill>
                  <a:schemeClr val="tx2"/>
                </a:solidFill>
                <a:latin typeface="Tahoma" pitchFamily="34" charset="0"/>
                <a:cs typeface="Arial" charset="0"/>
              </a:defRPr>
            </a:lvl5pPr>
            <a:lvl6pPr marL="2514600" indent="-228600" eaLnBrk="0" fontAlgn="base" hangingPunct="0">
              <a:spcBef>
                <a:spcPct val="0"/>
              </a:spcBef>
              <a:spcAft>
                <a:spcPct val="0"/>
              </a:spcAft>
              <a:defRPr sz="3000">
                <a:solidFill>
                  <a:schemeClr val="tx2"/>
                </a:solidFill>
                <a:latin typeface="Tahoma" pitchFamily="34" charset="0"/>
                <a:cs typeface="Arial" charset="0"/>
              </a:defRPr>
            </a:lvl6pPr>
            <a:lvl7pPr marL="2971800" indent="-228600" eaLnBrk="0" fontAlgn="base" hangingPunct="0">
              <a:spcBef>
                <a:spcPct val="0"/>
              </a:spcBef>
              <a:spcAft>
                <a:spcPct val="0"/>
              </a:spcAft>
              <a:defRPr sz="3000">
                <a:solidFill>
                  <a:schemeClr val="tx2"/>
                </a:solidFill>
                <a:latin typeface="Tahoma" pitchFamily="34" charset="0"/>
                <a:cs typeface="Arial" charset="0"/>
              </a:defRPr>
            </a:lvl7pPr>
            <a:lvl8pPr marL="3429000" indent="-228600" eaLnBrk="0" fontAlgn="base" hangingPunct="0">
              <a:spcBef>
                <a:spcPct val="0"/>
              </a:spcBef>
              <a:spcAft>
                <a:spcPct val="0"/>
              </a:spcAft>
              <a:defRPr sz="3000">
                <a:solidFill>
                  <a:schemeClr val="tx2"/>
                </a:solidFill>
                <a:latin typeface="Tahoma" pitchFamily="34" charset="0"/>
                <a:cs typeface="Arial" charset="0"/>
              </a:defRPr>
            </a:lvl8pPr>
            <a:lvl9pPr marL="3886200" indent="-228600" eaLnBrk="0" fontAlgn="base" hangingPunct="0">
              <a:spcBef>
                <a:spcPct val="0"/>
              </a:spcBef>
              <a:spcAft>
                <a:spcPct val="0"/>
              </a:spcAft>
              <a:defRPr sz="3000">
                <a:solidFill>
                  <a:schemeClr val="tx2"/>
                </a:solidFill>
                <a:latin typeface="Tahoma" pitchFamily="34" charset="0"/>
                <a:cs typeface="Arial" charset="0"/>
              </a:defRPr>
            </a:lvl9pPr>
          </a:lstStyle>
          <a:p>
            <a:pPr eaLnBrk="1" hangingPunct="1"/>
            <a:r>
              <a:rPr lang="en-ZA" sz="1800" dirty="0"/>
              <a:t>Indirect:</a:t>
            </a:r>
          </a:p>
          <a:p>
            <a:pPr eaLnBrk="1" hangingPunct="1"/>
            <a:r>
              <a:rPr lang="en-ZA" sz="1800" dirty="0"/>
              <a:t>Industries providing production Inputs</a:t>
            </a:r>
          </a:p>
        </p:txBody>
      </p:sp>
      <p:sp>
        <p:nvSpPr>
          <p:cNvPr id="63497" name="TextBox 11"/>
          <p:cNvSpPr txBox="1">
            <a:spLocks noChangeArrowheads="1"/>
          </p:cNvSpPr>
          <p:nvPr/>
        </p:nvSpPr>
        <p:spPr bwMode="auto">
          <a:xfrm>
            <a:off x="6198810" y="1592383"/>
            <a:ext cx="256419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000">
                <a:solidFill>
                  <a:schemeClr val="tx2"/>
                </a:solidFill>
                <a:latin typeface="Tahoma" pitchFamily="34" charset="0"/>
                <a:cs typeface="Arial" charset="0"/>
              </a:defRPr>
            </a:lvl1pPr>
            <a:lvl2pPr marL="742950" indent="-285750" eaLnBrk="0" hangingPunct="0">
              <a:defRPr sz="3000">
                <a:solidFill>
                  <a:schemeClr val="tx2"/>
                </a:solidFill>
                <a:latin typeface="Tahoma" pitchFamily="34" charset="0"/>
                <a:cs typeface="Arial" charset="0"/>
              </a:defRPr>
            </a:lvl2pPr>
            <a:lvl3pPr marL="1143000" indent="-228600" eaLnBrk="0" hangingPunct="0">
              <a:defRPr sz="3000">
                <a:solidFill>
                  <a:schemeClr val="tx2"/>
                </a:solidFill>
                <a:latin typeface="Tahoma" pitchFamily="34" charset="0"/>
                <a:cs typeface="Arial" charset="0"/>
              </a:defRPr>
            </a:lvl3pPr>
            <a:lvl4pPr marL="1600200" indent="-228600" eaLnBrk="0" hangingPunct="0">
              <a:defRPr sz="3000">
                <a:solidFill>
                  <a:schemeClr val="tx2"/>
                </a:solidFill>
                <a:latin typeface="Tahoma" pitchFamily="34" charset="0"/>
                <a:cs typeface="Arial" charset="0"/>
              </a:defRPr>
            </a:lvl4pPr>
            <a:lvl5pPr marL="2057400" indent="-228600" eaLnBrk="0" hangingPunct="0">
              <a:defRPr sz="3000">
                <a:solidFill>
                  <a:schemeClr val="tx2"/>
                </a:solidFill>
                <a:latin typeface="Tahoma" pitchFamily="34" charset="0"/>
                <a:cs typeface="Arial" charset="0"/>
              </a:defRPr>
            </a:lvl5pPr>
            <a:lvl6pPr marL="2514600" indent="-228600" eaLnBrk="0" fontAlgn="base" hangingPunct="0">
              <a:spcBef>
                <a:spcPct val="0"/>
              </a:spcBef>
              <a:spcAft>
                <a:spcPct val="0"/>
              </a:spcAft>
              <a:defRPr sz="3000">
                <a:solidFill>
                  <a:schemeClr val="tx2"/>
                </a:solidFill>
                <a:latin typeface="Tahoma" pitchFamily="34" charset="0"/>
                <a:cs typeface="Arial" charset="0"/>
              </a:defRPr>
            </a:lvl6pPr>
            <a:lvl7pPr marL="2971800" indent="-228600" eaLnBrk="0" fontAlgn="base" hangingPunct="0">
              <a:spcBef>
                <a:spcPct val="0"/>
              </a:spcBef>
              <a:spcAft>
                <a:spcPct val="0"/>
              </a:spcAft>
              <a:defRPr sz="3000">
                <a:solidFill>
                  <a:schemeClr val="tx2"/>
                </a:solidFill>
                <a:latin typeface="Tahoma" pitchFamily="34" charset="0"/>
                <a:cs typeface="Arial" charset="0"/>
              </a:defRPr>
            </a:lvl7pPr>
            <a:lvl8pPr marL="3429000" indent="-228600" eaLnBrk="0" fontAlgn="base" hangingPunct="0">
              <a:spcBef>
                <a:spcPct val="0"/>
              </a:spcBef>
              <a:spcAft>
                <a:spcPct val="0"/>
              </a:spcAft>
              <a:defRPr sz="3000">
                <a:solidFill>
                  <a:schemeClr val="tx2"/>
                </a:solidFill>
                <a:latin typeface="Tahoma" pitchFamily="34" charset="0"/>
                <a:cs typeface="Arial" charset="0"/>
              </a:defRPr>
            </a:lvl8pPr>
            <a:lvl9pPr marL="3886200" indent="-228600" eaLnBrk="0" fontAlgn="base" hangingPunct="0">
              <a:spcBef>
                <a:spcPct val="0"/>
              </a:spcBef>
              <a:spcAft>
                <a:spcPct val="0"/>
              </a:spcAft>
              <a:defRPr sz="3000">
                <a:solidFill>
                  <a:schemeClr val="tx2"/>
                </a:solidFill>
                <a:latin typeface="Tahoma" pitchFamily="34" charset="0"/>
                <a:cs typeface="Arial" charset="0"/>
              </a:defRPr>
            </a:lvl9pPr>
          </a:lstStyle>
          <a:p>
            <a:pPr eaLnBrk="1" hangingPunct="1"/>
            <a:r>
              <a:rPr lang="en-ZA" sz="1800" dirty="0"/>
              <a:t>Induced:</a:t>
            </a:r>
          </a:p>
          <a:p>
            <a:pPr eaLnBrk="1" hangingPunct="1"/>
            <a:r>
              <a:rPr lang="en-ZA" sz="1800" dirty="0"/>
              <a:t>Services procured from income earned from direct and indirect production activities</a:t>
            </a:r>
          </a:p>
        </p:txBody>
      </p:sp>
      <p:pic>
        <p:nvPicPr>
          <p:cNvPr id="5" name="Picture 4" descr="Diagram&#10;&#10;Description automatically generated with low confidence">
            <a:extLst>
              <a:ext uri="{FF2B5EF4-FFF2-40B4-BE49-F238E27FC236}">
                <a16:creationId xmlns:a16="http://schemas.microsoft.com/office/drawing/2014/main" id="{C28D7978-4E07-63B0-C33B-279C236EA0E6}"/>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225030" y="3145187"/>
            <a:ext cx="2642369" cy="2101004"/>
          </a:xfrm>
          <a:prstGeom prst="rect">
            <a:avLst/>
          </a:prstGeom>
        </p:spPr>
      </p:pic>
      <p:pic>
        <p:nvPicPr>
          <p:cNvPr id="8" name="Picture 7" descr="A picture containing grass, outdoor, farm machine&#10;&#10;Description automatically generated">
            <a:extLst>
              <a:ext uri="{FF2B5EF4-FFF2-40B4-BE49-F238E27FC236}">
                <a16:creationId xmlns:a16="http://schemas.microsoft.com/office/drawing/2014/main" id="{7033AA66-02A9-DF8B-7300-31F2FFB1599B}"/>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327228" y="3145187"/>
            <a:ext cx="2642369" cy="2102739"/>
          </a:xfrm>
          <a:prstGeom prst="rect">
            <a:avLst/>
          </a:prstGeom>
        </p:spPr>
      </p:pic>
      <p:sp>
        <p:nvSpPr>
          <p:cNvPr id="11" name="TextBox 10">
            <a:extLst>
              <a:ext uri="{FF2B5EF4-FFF2-40B4-BE49-F238E27FC236}">
                <a16:creationId xmlns:a16="http://schemas.microsoft.com/office/drawing/2014/main" id="{F716A611-9700-E0FC-F856-1B466776E6CF}"/>
              </a:ext>
            </a:extLst>
          </p:cNvPr>
          <p:cNvSpPr txBox="1"/>
          <p:nvPr/>
        </p:nvSpPr>
        <p:spPr>
          <a:xfrm>
            <a:off x="2438400" y="894101"/>
            <a:ext cx="6136848" cy="461665"/>
          </a:xfrm>
          <a:prstGeom prst="rect">
            <a:avLst/>
          </a:prstGeom>
          <a:noFill/>
        </p:spPr>
        <p:txBody>
          <a:bodyPr wrap="square" rtlCol="0">
            <a:spAutoFit/>
          </a:bodyPr>
          <a:lstStyle/>
          <a:p>
            <a:r>
              <a:rPr lang="en-US" dirty="0"/>
              <a:t>Direct + Indirect+ Induced = Total </a:t>
            </a:r>
            <a:endParaRPr lang="en-ZA" dirty="0"/>
          </a:p>
        </p:txBody>
      </p:sp>
      <p:pic>
        <p:nvPicPr>
          <p:cNvPr id="3" name="Picture 2" descr="A picture containing text, indoor, floor, living&#10;&#10;Description automatically generated">
            <a:extLst>
              <a:ext uri="{FF2B5EF4-FFF2-40B4-BE49-F238E27FC236}">
                <a16:creationId xmlns:a16="http://schemas.microsoft.com/office/drawing/2014/main" id="{054E7619-D58D-6A44-7138-933CC9F5A069}"/>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6122832" y="3145187"/>
            <a:ext cx="2769509" cy="2101004"/>
          </a:xfrm>
          <a:prstGeom prst="rect">
            <a:avLst/>
          </a:prstGeom>
        </p:spPr>
      </p:pic>
      <p:sp>
        <p:nvSpPr>
          <p:cNvPr id="4" name="TextBox 3">
            <a:extLst>
              <a:ext uri="{FF2B5EF4-FFF2-40B4-BE49-F238E27FC236}">
                <a16:creationId xmlns:a16="http://schemas.microsoft.com/office/drawing/2014/main" id="{B97CE02F-1F6E-BB5F-AD93-B09EAB77D605}"/>
              </a:ext>
            </a:extLst>
          </p:cNvPr>
          <p:cNvSpPr txBox="1"/>
          <p:nvPr/>
        </p:nvSpPr>
        <p:spPr>
          <a:xfrm>
            <a:off x="0" y="6602059"/>
            <a:ext cx="5257800" cy="230832"/>
          </a:xfrm>
          <a:prstGeom prst="rect">
            <a:avLst/>
          </a:prstGeom>
          <a:noFill/>
        </p:spPr>
        <p:txBody>
          <a:bodyPr wrap="square" rtlCol="0">
            <a:spAutoFit/>
          </a:bodyPr>
          <a:lstStyle/>
          <a:p>
            <a:r>
              <a:rPr lang="en-ZA" sz="900">
                <a:hlinkClick r:id="rId8" tooltip="https://bloghomedesign3.blogspot.com/2015/07/cotemporary-home-creation-with-failure.html"/>
              </a:rPr>
              <a:t>This Photo</a:t>
            </a:r>
            <a:r>
              <a:rPr lang="en-ZA" sz="900"/>
              <a:t> by Unknown Author is licensed under </a:t>
            </a:r>
            <a:r>
              <a:rPr lang="en-ZA" sz="900">
                <a:hlinkClick r:id="rId9" tooltip="https://creativecommons.org/licenses/by/3.0/"/>
              </a:rPr>
              <a:t>CC BY</a:t>
            </a:r>
            <a:endParaRPr lang="en-ZA" sz="900"/>
          </a:p>
        </p:txBody>
      </p:sp>
    </p:spTree>
    <p:extLst>
      <p:ext uri="{BB962C8B-B14F-4D97-AF65-F5344CB8AC3E}">
        <p14:creationId xmlns:p14="http://schemas.microsoft.com/office/powerpoint/2010/main" val="14548375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337828F6-8D98-6085-9361-801EA8EEE06B}"/>
              </a:ext>
            </a:extLst>
          </p:cNvPr>
          <p:cNvCxnSpPr/>
          <p:nvPr/>
        </p:nvCxnSpPr>
        <p:spPr>
          <a:xfrm>
            <a:off x="381000" y="806605"/>
            <a:ext cx="8229600" cy="0"/>
          </a:xfrm>
          <a:prstGeom prst="line">
            <a:avLst/>
          </a:prstGeom>
          <a:ln w="3175"/>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F38363DB-4FF0-DD78-BCD3-CAC29285A446}"/>
              </a:ext>
            </a:extLst>
          </p:cNvPr>
          <p:cNvSpPr txBox="1"/>
          <p:nvPr/>
        </p:nvSpPr>
        <p:spPr>
          <a:xfrm>
            <a:off x="-102123" y="162882"/>
            <a:ext cx="7772400" cy="523220"/>
          </a:xfrm>
          <a:prstGeom prst="rect">
            <a:avLst/>
          </a:prstGeom>
          <a:noFill/>
        </p:spPr>
        <p:txBody>
          <a:bodyPr wrap="square">
            <a:spAutoFit/>
          </a:bodyPr>
          <a:lstStyle/>
          <a:p>
            <a:pPr algn="ctr"/>
            <a:r>
              <a:rPr lang="en-GB" sz="2800" b="1" dirty="0">
                <a:cs typeface="Arial" panose="020B0604020202020204" pitchFamily="34" charset="0"/>
              </a:rPr>
              <a:t>BASELINE SOCIO-ECONOMIC PROFILE</a:t>
            </a:r>
          </a:p>
        </p:txBody>
      </p:sp>
      <p:sp>
        <p:nvSpPr>
          <p:cNvPr id="11" name="TextBox 10">
            <a:extLst>
              <a:ext uri="{FF2B5EF4-FFF2-40B4-BE49-F238E27FC236}">
                <a16:creationId xmlns:a16="http://schemas.microsoft.com/office/drawing/2014/main" id="{A43B19AC-D1CE-06EB-9A3F-BF25E3B8E097}"/>
              </a:ext>
            </a:extLst>
          </p:cNvPr>
          <p:cNvSpPr txBox="1"/>
          <p:nvPr/>
        </p:nvSpPr>
        <p:spPr>
          <a:xfrm>
            <a:off x="2438400" y="1026619"/>
            <a:ext cx="4572000" cy="461665"/>
          </a:xfrm>
          <a:prstGeom prst="rect">
            <a:avLst/>
          </a:prstGeom>
          <a:noFill/>
        </p:spPr>
        <p:txBody>
          <a:bodyPr wrap="square">
            <a:spAutoFit/>
          </a:bodyPr>
          <a:lstStyle/>
          <a:p>
            <a:r>
              <a:rPr lang="en-GB" sz="2400" b="1" dirty="0">
                <a:cs typeface="Arial" panose="020B0604020202020204" pitchFamily="34" charset="0"/>
              </a:rPr>
              <a:t>Total GDP (Rand Millions)</a:t>
            </a:r>
            <a:endParaRPr lang="en-ZA" dirty="0"/>
          </a:p>
        </p:txBody>
      </p:sp>
      <p:pic>
        <p:nvPicPr>
          <p:cNvPr id="13" name="Picture 12" descr="A picture containing indoor, plant, screw, several&#10;&#10;Description automatically generated">
            <a:extLst>
              <a:ext uri="{FF2B5EF4-FFF2-40B4-BE49-F238E27FC236}">
                <a16:creationId xmlns:a16="http://schemas.microsoft.com/office/drawing/2014/main" id="{9A6B138D-4A09-F3B5-367B-F9B5FC5E14A2}"/>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187153" y="187750"/>
            <a:ext cx="1676400" cy="1368579"/>
          </a:xfrm>
          <a:prstGeom prst="rect">
            <a:avLst/>
          </a:prstGeom>
        </p:spPr>
      </p:pic>
      <p:pic>
        <p:nvPicPr>
          <p:cNvPr id="2" name="Picture 1">
            <a:extLst>
              <a:ext uri="{FF2B5EF4-FFF2-40B4-BE49-F238E27FC236}">
                <a16:creationId xmlns:a16="http://schemas.microsoft.com/office/drawing/2014/main" id="{9E02AB2B-8B61-54DF-3A8C-E722F4C04C5E}"/>
              </a:ext>
            </a:extLst>
          </p:cNvPr>
          <p:cNvPicPr>
            <a:picLocks noChangeAspect="1"/>
          </p:cNvPicPr>
          <p:nvPr/>
        </p:nvPicPr>
        <p:blipFill>
          <a:blip r:embed="rId4"/>
          <a:stretch>
            <a:fillRect/>
          </a:stretch>
        </p:blipFill>
        <p:spPr>
          <a:xfrm>
            <a:off x="842962" y="1776342"/>
            <a:ext cx="7458075" cy="3786258"/>
          </a:xfrm>
          <a:prstGeom prst="rect">
            <a:avLst/>
          </a:prstGeom>
        </p:spPr>
      </p:pic>
    </p:spTree>
    <p:extLst>
      <p:ext uri="{BB962C8B-B14F-4D97-AF65-F5344CB8AC3E}">
        <p14:creationId xmlns:p14="http://schemas.microsoft.com/office/powerpoint/2010/main" val="17301142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337828F6-8D98-6085-9361-801EA8EEE06B}"/>
              </a:ext>
            </a:extLst>
          </p:cNvPr>
          <p:cNvCxnSpPr/>
          <p:nvPr/>
        </p:nvCxnSpPr>
        <p:spPr>
          <a:xfrm>
            <a:off x="381000" y="806605"/>
            <a:ext cx="8229600" cy="0"/>
          </a:xfrm>
          <a:prstGeom prst="line">
            <a:avLst/>
          </a:prstGeom>
          <a:ln w="3175"/>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F38363DB-4FF0-DD78-BCD3-CAC29285A446}"/>
              </a:ext>
            </a:extLst>
          </p:cNvPr>
          <p:cNvSpPr txBox="1"/>
          <p:nvPr/>
        </p:nvSpPr>
        <p:spPr>
          <a:xfrm>
            <a:off x="-533400" y="189319"/>
            <a:ext cx="8305800" cy="523220"/>
          </a:xfrm>
          <a:prstGeom prst="rect">
            <a:avLst/>
          </a:prstGeom>
          <a:noFill/>
        </p:spPr>
        <p:txBody>
          <a:bodyPr wrap="square">
            <a:spAutoFit/>
          </a:bodyPr>
          <a:lstStyle/>
          <a:p>
            <a:pPr algn="ctr"/>
            <a:r>
              <a:rPr lang="en-GB" sz="2800" b="1" dirty="0">
                <a:cs typeface="Arial" panose="020B0604020202020204" pitchFamily="34" charset="0"/>
              </a:rPr>
              <a:t>BASELINE SOCIO-ECONOMIC PROFILE</a:t>
            </a:r>
          </a:p>
        </p:txBody>
      </p:sp>
      <p:sp>
        <p:nvSpPr>
          <p:cNvPr id="11" name="TextBox 10">
            <a:extLst>
              <a:ext uri="{FF2B5EF4-FFF2-40B4-BE49-F238E27FC236}">
                <a16:creationId xmlns:a16="http://schemas.microsoft.com/office/drawing/2014/main" id="{8A3B8F5B-F33E-0556-C27F-CB898BCB3006}"/>
              </a:ext>
            </a:extLst>
          </p:cNvPr>
          <p:cNvSpPr txBox="1"/>
          <p:nvPr/>
        </p:nvSpPr>
        <p:spPr>
          <a:xfrm>
            <a:off x="2286000" y="912681"/>
            <a:ext cx="4572000" cy="461665"/>
          </a:xfrm>
          <a:prstGeom prst="rect">
            <a:avLst/>
          </a:prstGeom>
          <a:noFill/>
        </p:spPr>
        <p:txBody>
          <a:bodyPr wrap="square">
            <a:spAutoFit/>
          </a:bodyPr>
          <a:lstStyle/>
          <a:p>
            <a:r>
              <a:rPr lang="en-GB" sz="2400" b="1" dirty="0">
                <a:cs typeface="Arial" panose="020B0604020202020204" pitchFamily="34" charset="0"/>
              </a:rPr>
              <a:t>Total Employment (Numbers)</a:t>
            </a:r>
            <a:endParaRPr lang="en-ZA" dirty="0"/>
          </a:p>
        </p:txBody>
      </p:sp>
      <p:pic>
        <p:nvPicPr>
          <p:cNvPr id="7" name="Picture 6" descr="A picture containing application&#10;&#10;Description automatically generated">
            <a:extLst>
              <a:ext uri="{FF2B5EF4-FFF2-40B4-BE49-F238E27FC236}">
                <a16:creationId xmlns:a16="http://schemas.microsoft.com/office/drawing/2014/main" id="{B0A9CACD-8F6F-4663-9245-51A70DF8DCFF}"/>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190867" y="-13310"/>
            <a:ext cx="1608667" cy="1219195"/>
          </a:xfrm>
          <a:prstGeom prst="rect">
            <a:avLst/>
          </a:prstGeom>
        </p:spPr>
      </p:pic>
      <p:pic>
        <p:nvPicPr>
          <p:cNvPr id="2" name="Picture 1">
            <a:extLst>
              <a:ext uri="{FF2B5EF4-FFF2-40B4-BE49-F238E27FC236}">
                <a16:creationId xmlns:a16="http://schemas.microsoft.com/office/drawing/2014/main" id="{B145E34A-9507-F3C9-AFFB-A5BD53F6FA15}"/>
              </a:ext>
            </a:extLst>
          </p:cNvPr>
          <p:cNvPicPr>
            <a:picLocks noChangeAspect="1"/>
          </p:cNvPicPr>
          <p:nvPr/>
        </p:nvPicPr>
        <p:blipFill>
          <a:blip r:embed="rId4"/>
          <a:stretch>
            <a:fillRect/>
          </a:stretch>
        </p:blipFill>
        <p:spPr>
          <a:xfrm>
            <a:off x="381000" y="1626521"/>
            <a:ext cx="8229600" cy="4012275"/>
          </a:xfrm>
          <a:prstGeom prst="rect">
            <a:avLst/>
          </a:prstGeom>
        </p:spPr>
      </p:pic>
    </p:spTree>
    <p:extLst>
      <p:ext uri="{BB962C8B-B14F-4D97-AF65-F5344CB8AC3E}">
        <p14:creationId xmlns:p14="http://schemas.microsoft.com/office/powerpoint/2010/main" val="5683364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337828F6-8D98-6085-9361-801EA8EEE06B}"/>
              </a:ext>
            </a:extLst>
          </p:cNvPr>
          <p:cNvCxnSpPr/>
          <p:nvPr/>
        </p:nvCxnSpPr>
        <p:spPr>
          <a:xfrm>
            <a:off x="381000" y="806605"/>
            <a:ext cx="8229600" cy="0"/>
          </a:xfrm>
          <a:prstGeom prst="line">
            <a:avLst/>
          </a:prstGeom>
          <a:ln w="3175"/>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F38363DB-4FF0-DD78-BCD3-CAC29285A446}"/>
              </a:ext>
            </a:extLst>
          </p:cNvPr>
          <p:cNvSpPr txBox="1"/>
          <p:nvPr/>
        </p:nvSpPr>
        <p:spPr>
          <a:xfrm>
            <a:off x="-457200" y="190982"/>
            <a:ext cx="7924800" cy="523220"/>
          </a:xfrm>
          <a:prstGeom prst="rect">
            <a:avLst/>
          </a:prstGeom>
          <a:noFill/>
        </p:spPr>
        <p:txBody>
          <a:bodyPr wrap="square">
            <a:spAutoFit/>
          </a:bodyPr>
          <a:lstStyle/>
          <a:p>
            <a:pPr algn="ctr"/>
            <a:r>
              <a:rPr lang="en-GB" sz="2800" b="1" dirty="0">
                <a:cs typeface="Arial" panose="020B0604020202020204" pitchFamily="34" charset="0"/>
              </a:rPr>
              <a:t>	BASELINE SOCIO-ECONOMIC PROFILE</a:t>
            </a:r>
          </a:p>
        </p:txBody>
      </p:sp>
      <p:sp>
        <p:nvSpPr>
          <p:cNvPr id="11" name="TextBox 10">
            <a:extLst>
              <a:ext uri="{FF2B5EF4-FFF2-40B4-BE49-F238E27FC236}">
                <a16:creationId xmlns:a16="http://schemas.microsoft.com/office/drawing/2014/main" id="{8A3B8F5B-F33E-0556-C27F-CB898BCB3006}"/>
              </a:ext>
            </a:extLst>
          </p:cNvPr>
          <p:cNvSpPr txBox="1"/>
          <p:nvPr/>
        </p:nvSpPr>
        <p:spPr>
          <a:xfrm>
            <a:off x="914400" y="921306"/>
            <a:ext cx="6286500" cy="461665"/>
          </a:xfrm>
          <a:prstGeom prst="rect">
            <a:avLst/>
          </a:prstGeom>
          <a:noFill/>
        </p:spPr>
        <p:txBody>
          <a:bodyPr wrap="square">
            <a:spAutoFit/>
          </a:bodyPr>
          <a:lstStyle/>
          <a:p>
            <a:r>
              <a:rPr lang="en-GB" sz="2400" b="1" dirty="0">
                <a:cs typeface="Arial" panose="020B0604020202020204" pitchFamily="34" charset="0"/>
              </a:rPr>
              <a:t>Total Household Income (Rand Millions)</a:t>
            </a:r>
            <a:endParaRPr lang="en-ZA" dirty="0"/>
          </a:p>
        </p:txBody>
      </p:sp>
      <p:pic>
        <p:nvPicPr>
          <p:cNvPr id="9" name="Picture 8" descr="A group of people standing on a beach at sunset&#10;&#10;Description automatically generated with low confidence">
            <a:extLst>
              <a:ext uri="{FF2B5EF4-FFF2-40B4-BE49-F238E27FC236}">
                <a16:creationId xmlns:a16="http://schemas.microsoft.com/office/drawing/2014/main" id="{4BC2688C-C570-4220-8BA8-DB67C25FF5F5}"/>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200900" y="5081"/>
            <a:ext cx="1943100" cy="1377890"/>
          </a:xfrm>
          <a:prstGeom prst="rect">
            <a:avLst/>
          </a:prstGeom>
        </p:spPr>
      </p:pic>
      <p:pic>
        <p:nvPicPr>
          <p:cNvPr id="4" name="Picture 3">
            <a:extLst>
              <a:ext uri="{FF2B5EF4-FFF2-40B4-BE49-F238E27FC236}">
                <a16:creationId xmlns:a16="http://schemas.microsoft.com/office/drawing/2014/main" id="{1C4F544F-2E35-B826-B6DA-47E75DE34BF2}"/>
              </a:ext>
            </a:extLst>
          </p:cNvPr>
          <p:cNvPicPr>
            <a:picLocks noChangeAspect="1"/>
          </p:cNvPicPr>
          <p:nvPr/>
        </p:nvPicPr>
        <p:blipFill>
          <a:blip r:embed="rId4"/>
          <a:stretch>
            <a:fillRect/>
          </a:stretch>
        </p:blipFill>
        <p:spPr>
          <a:xfrm>
            <a:off x="457200" y="1752599"/>
            <a:ext cx="8229600" cy="3733799"/>
          </a:xfrm>
          <a:prstGeom prst="rect">
            <a:avLst/>
          </a:prstGeom>
        </p:spPr>
      </p:pic>
    </p:spTree>
    <p:extLst>
      <p:ext uri="{BB962C8B-B14F-4D97-AF65-F5344CB8AC3E}">
        <p14:creationId xmlns:p14="http://schemas.microsoft.com/office/powerpoint/2010/main" val="29455992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337828F6-8D98-6085-9361-801EA8EEE06B}"/>
              </a:ext>
            </a:extLst>
          </p:cNvPr>
          <p:cNvCxnSpPr/>
          <p:nvPr/>
        </p:nvCxnSpPr>
        <p:spPr>
          <a:xfrm>
            <a:off x="381000" y="806605"/>
            <a:ext cx="8229600" cy="0"/>
          </a:xfrm>
          <a:prstGeom prst="line">
            <a:avLst/>
          </a:prstGeom>
          <a:ln w="3175"/>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F38363DB-4FF0-DD78-BCD3-CAC29285A446}"/>
              </a:ext>
            </a:extLst>
          </p:cNvPr>
          <p:cNvSpPr txBox="1"/>
          <p:nvPr/>
        </p:nvSpPr>
        <p:spPr>
          <a:xfrm>
            <a:off x="304800" y="154441"/>
            <a:ext cx="8305800" cy="523220"/>
          </a:xfrm>
          <a:prstGeom prst="rect">
            <a:avLst/>
          </a:prstGeom>
          <a:noFill/>
        </p:spPr>
        <p:txBody>
          <a:bodyPr wrap="square">
            <a:spAutoFit/>
          </a:bodyPr>
          <a:lstStyle/>
          <a:p>
            <a:pPr algn="ctr"/>
            <a:r>
              <a:rPr lang="en-GB" sz="2800" b="1" dirty="0">
                <a:cs typeface="Arial" panose="020B0604020202020204" pitchFamily="34" charset="0"/>
              </a:rPr>
              <a:t>	RIVER SCENARIOS</a:t>
            </a:r>
          </a:p>
        </p:txBody>
      </p:sp>
      <p:sp>
        <p:nvSpPr>
          <p:cNvPr id="2" name="TextBox 1">
            <a:extLst>
              <a:ext uri="{FF2B5EF4-FFF2-40B4-BE49-F238E27FC236}">
                <a16:creationId xmlns:a16="http://schemas.microsoft.com/office/drawing/2014/main" id="{05AE6F66-F11B-3796-F2F8-423468F6798F}"/>
              </a:ext>
            </a:extLst>
          </p:cNvPr>
          <p:cNvSpPr txBox="1"/>
          <p:nvPr/>
        </p:nvSpPr>
        <p:spPr>
          <a:xfrm>
            <a:off x="2438400" y="879178"/>
            <a:ext cx="5715000" cy="461665"/>
          </a:xfrm>
          <a:prstGeom prst="rect">
            <a:avLst/>
          </a:prstGeom>
          <a:noFill/>
        </p:spPr>
        <p:txBody>
          <a:bodyPr wrap="square" rtlCol="0">
            <a:spAutoFit/>
          </a:bodyPr>
          <a:lstStyle/>
          <a:p>
            <a:r>
              <a:rPr lang="en-US" dirty="0"/>
              <a:t>Socio-Economic Consequences</a:t>
            </a:r>
            <a:endParaRPr lang="en-ZA" dirty="0"/>
          </a:p>
        </p:txBody>
      </p:sp>
      <p:sp>
        <p:nvSpPr>
          <p:cNvPr id="7" name="TextBox 6">
            <a:extLst>
              <a:ext uri="{FF2B5EF4-FFF2-40B4-BE49-F238E27FC236}">
                <a16:creationId xmlns:a16="http://schemas.microsoft.com/office/drawing/2014/main" id="{0B2CAE19-5B93-6B31-58AA-366B6036E3B4}"/>
              </a:ext>
            </a:extLst>
          </p:cNvPr>
          <p:cNvSpPr txBox="1"/>
          <p:nvPr/>
        </p:nvSpPr>
        <p:spPr>
          <a:xfrm>
            <a:off x="304800" y="5365210"/>
            <a:ext cx="7543800" cy="461665"/>
          </a:xfrm>
          <a:prstGeom prst="rect">
            <a:avLst/>
          </a:prstGeom>
          <a:noFill/>
        </p:spPr>
        <p:txBody>
          <a:bodyPr wrap="square" rtlCol="0">
            <a:spAutoFit/>
          </a:bodyPr>
          <a:lstStyle/>
          <a:p>
            <a:r>
              <a:rPr lang="en-US" dirty="0"/>
              <a:t>Impact of Irrigation Agriculture Economic Scenarios</a:t>
            </a:r>
            <a:endParaRPr lang="en-ZA" dirty="0"/>
          </a:p>
        </p:txBody>
      </p:sp>
      <p:pic>
        <p:nvPicPr>
          <p:cNvPr id="8" name="Picture 7">
            <a:extLst>
              <a:ext uri="{FF2B5EF4-FFF2-40B4-BE49-F238E27FC236}">
                <a16:creationId xmlns:a16="http://schemas.microsoft.com/office/drawing/2014/main" id="{162142C2-E7FB-EC11-AACC-0B86828A8B00}"/>
              </a:ext>
            </a:extLst>
          </p:cNvPr>
          <p:cNvPicPr>
            <a:picLocks noChangeAspect="1"/>
          </p:cNvPicPr>
          <p:nvPr/>
        </p:nvPicPr>
        <p:blipFill>
          <a:blip r:embed="rId2"/>
          <a:stretch>
            <a:fillRect/>
          </a:stretch>
        </p:blipFill>
        <p:spPr>
          <a:xfrm>
            <a:off x="533400" y="1600205"/>
            <a:ext cx="8077200" cy="3581391"/>
          </a:xfrm>
          <a:prstGeom prst="rect">
            <a:avLst/>
          </a:prstGeom>
        </p:spPr>
      </p:pic>
    </p:spTree>
    <p:extLst>
      <p:ext uri="{BB962C8B-B14F-4D97-AF65-F5344CB8AC3E}">
        <p14:creationId xmlns:p14="http://schemas.microsoft.com/office/powerpoint/2010/main" val="396875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337828F6-8D98-6085-9361-801EA8EEE06B}"/>
              </a:ext>
            </a:extLst>
          </p:cNvPr>
          <p:cNvCxnSpPr/>
          <p:nvPr/>
        </p:nvCxnSpPr>
        <p:spPr>
          <a:xfrm>
            <a:off x="381000" y="806605"/>
            <a:ext cx="8229600" cy="0"/>
          </a:xfrm>
          <a:prstGeom prst="line">
            <a:avLst/>
          </a:prstGeom>
          <a:ln w="3175"/>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F38363DB-4FF0-DD78-BCD3-CAC29285A446}"/>
              </a:ext>
            </a:extLst>
          </p:cNvPr>
          <p:cNvSpPr txBox="1"/>
          <p:nvPr/>
        </p:nvSpPr>
        <p:spPr>
          <a:xfrm>
            <a:off x="304800" y="154441"/>
            <a:ext cx="8305800" cy="523220"/>
          </a:xfrm>
          <a:prstGeom prst="rect">
            <a:avLst/>
          </a:prstGeom>
          <a:noFill/>
        </p:spPr>
        <p:txBody>
          <a:bodyPr wrap="square">
            <a:spAutoFit/>
          </a:bodyPr>
          <a:lstStyle/>
          <a:p>
            <a:pPr algn="ctr"/>
            <a:r>
              <a:rPr lang="en-GB" sz="2800" b="1" dirty="0">
                <a:cs typeface="Arial" panose="020B0604020202020204" pitchFamily="34" charset="0"/>
              </a:rPr>
              <a:t>	ESTUARY SCENARIOS</a:t>
            </a:r>
          </a:p>
        </p:txBody>
      </p:sp>
      <p:sp>
        <p:nvSpPr>
          <p:cNvPr id="6" name="TextBox 5">
            <a:extLst>
              <a:ext uri="{FF2B5EF4-FFF2-40B4-BE49-F238E27FC236}">
                <a16:creationId xmlns:a16="http://schemas.microsoft.com/office/drawing/2014/main" id="{370C257B-EF5A-42B7-6CA1-982246928EF8}"/>
              </a:ext>
            </a:extLst>
          </p:cNvPr>
          <p:cNvSpPr txBox="1"/>
          <p:nvPr/>
        </p:nvSpPr>
        <p:spPr>
          <a:xfrm>
            <a:off x="2514600" y="1021719"/>
            <a:ext cx="4923282" cy="461665"/>
          </a:xfrm>
          <a:prstGeom prst="rect">
            <a:avLst/>
          </a:prstGeom>
          <a:noFill/>
        </p:spPr>
        <p:txBody>
          <a:bodyPr wrap="square" rtlCol="0">
            <a:spAutoFit/>
          </a:bodyPr>
          <a:lstStyle/>
          <a:p>
            <a:r>
              <a:rPr lang="en-US" dirty="0"/>
              <a:t>Socio-Economic Consequences</a:t>
            </a:r>
            <a:endParaRPr lang="en-ZA" dirty="0"/>
          </a:p>
        </p:txBody>
      </p:sp>
      <p:sp>
        <p:nvSpPr>
          <p:cNvPr id="8" name="TextBox 7">
            <a:extLst>
              <a:ext uri="{FF2B5EF4-FFF2-40B4-BE49-F238E27FC236}">
                <a16:creationId xmlns:a16="http://schemas.microsoft.com/office/drawing/2014/main" id="{E4225B96-8B44-F2E4-CAC9-080DC13F9FA3}"/>
              </a:ext>
            </a:extLst>
          </p:cNvPr>
          <p:cNvSpPr txBox="1"/>
          <p:nvPr/>
        </p:nvSpPr>
        <p:spPr>
          <a:xfrm>
            <a:off x="304800" y="5089042"/>
            <a:ext cx="8229600" cy="830997"/>
          </a:xfrm>
          <a:prstGeom prst="rect">
            <a:avLst/>
          </a:prstGeom>
          <a:noFill/>
        </p:spPr>
        <p:txBody>
          <a:bodyPr wrap="square" rtlCol="0">
            <a:spAutoFit/>
          </a:bodyPr>
          <a:lstStyle/>
          <a:p>
            <a:r>
              <a:rPr lang="en-US" dirty="0"/>
              <a:t>Impact of Commercial Forestry and</a:t>
            </a:r>
          </a:p>
          <a:p>
            <a:r>
              <a:rPr lang="en-US" dirty="0"/>
              <a:t>Irrigation Agriculture Economic Scenarios</a:t>
            </a:r>
            <a:endParaRPr lang="en-ZA" dirty="0"/>
          </a:p>
        </p:txBody>
      </p:sp>
      <p:pic>
        <p:nvPicPr>
          <p:cNvPr id="7" name="Picture 6">
            <a:extLst>
              <a:ext uri="{FF2B5EF4-FFF2-40B4-BE49-F238E27FC236}">
                <a16:creationId xmlns:a16="http://schemas.microsoft.com/office/drawing/2014/main" id="{C2B394C6-CB98-7A94-D727-C013B2E1F8D3}"/>
              </a:ext>
            </a:extLst>
          </p:cNvPr>
          <p:cNvPicPr>
            <a:picLocks noChangeAspect="1"/>
          </p:cNvPicPr>
          <p:nvPr/>
        </p:nvPicPr>
        <p:blipFill>
          <a:blip r:embed="rId2"/>
          <a:stretch>
            <a:fillRect/>
          </a:stretch>
        </p:blipFill>
        <p:spPr>
          <a:xfrm>
            <a:off x="819150" y="1509803"/>
            <a:ext cx="7200900" cy="1761619"/>
          </a:xfrm>
          <a:prstGeom prst="rect">
            <a:avLst/>
          </a:prstGeom>
        </p:spPr>
      </p:pic>
      <p:pic>
        <p:nvPicPr>
          <p:cNvPr id="10" name="Picture 9">
            <a:extLst>
              <a:ext uri="{FF2B5EF4-FFF2-40B4-BE49-F238E27FC236}">
                <a16:creationId xmlns:a16="http://schemas.microsoft.com/office/drawing/2014/main" id="{BE9C7BFD-5092-D037-09E0-D739499614F6}"/>
              </a:ext>
            </a:extLst>
          </p:cNvPr>
          <p:cNvPicPr>
            <a:picLocks noChangeAspect="1"/>
          </p:cNvPicPr>
          <p:nvPr/>
        </p:nvPicPr>
        <p:blipFill>
          <a:blip r:embed="rId3"/>
          <a:stretch>
            <a:fillRect/>
          </a:stretch>
        </p:blipFill>
        <p:spPr>
          <a:xfrm>
            <a:off x="819150" y="3363403"/>
            <a:ext cx="7200900" cy="1552575"/>
          </a:xfrm>
          <a:prstGeom prst="rect">
            <a:avLst/>
          </a:prstGeom>
        </p:spPr>
      </p:pic>
    </p:spTree>
    <p:extLst>
      <p:ext uri="{BB962C8B-B14F-4D97-AF65-F5344CB8AC3E}">
        <p14:creationId xmlns:p14="http://schemas.microsoft.com/office/powerpoint/2010/main" val="7383667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F40778D-4255-E2C0-8C64-945421DFE7B8}"/>
              </a:ext>
            </a:extLst>
          </p:cNvPr>
          <p:cNvSpPr txBox="1"/>
          <p:nvPr/>
        </p:nvSpPr>
        <p:spPr>
          <a:xfrm>
            <a:off x="762000" y="304287"/>
            <a:ext cx="5715000" cy="461665"/>
          </a:xfrm>
          <a:prstGeom prst="rect">
            <a:avLst/>
          </a:prstGeom>
          <a:noFill/>
        </p:spPr>
        <p:txBody>
          <a:bodyPr wrap="square" rtlCol="0">
            <a:spAutoFit/>
          </a:bodyPr>
          <a:lstStyle/>
          <a:p>
            <a:r>
              <a:rPr lang="en-US" b="1" dirty="0"/>
              <a:t>Closing Remarks</a:t>
            </a:r>
            <a:endParaRPr lang="en-ZA" b="1" dirty="0"/>
          </a:p>
        </p:txBody>
      </p:sp>
      <p:sp>
        <p:nvSpPr>
          <p:cNvPr id="4" name="TextBox 3">
            <a:extLst>
              <a:ext uri="{FF2B5EF4-FFF2-40B4-BE49-F238E27FC236}">
                <a16:creationId xmlns:a16="http://schemas.microsoft.com/office/drawing/2014/main" id="{6C1D8839-0C55-8FAB-3E55-25DAA6D711E3}"/>
              </a:ext>
            </a:extLst>
          </p:cNvPr>
          <p:cNvSpPr txBox="1"/>
          <p:nvPr/>
        </p:nvSpPr>
        <p:spPr>
          <a:xfrm>
            <a:off x="304800" y="899941"/>
            <a:ext cx="7467600" cy="1569660"/>
          </a:xfrm>
          <a:prstGeom prst="rect">
            <a:avLst/>
          </a:prstGeom>
          <a:noFill/>
        </p:spPr>
        <p:txBody>
          <a:bodyPr wrap="square">
            <a:spAutoFit/>
          </a:bodyPr>
          <a:lstStyle/>
          <a:p>
            <a:pPr marL="342900" indent="-342900">
              <a:buFont typeface="Arial" panose="020B0604020202020204" pitchFamily="34" charset="0"/>
              <a:buChar char="•"/>
            </a:pPr>
            <a:r>
              <a:rPr lang="en-GB" i="1" dirty="0">
                <a:cs typeface="Times New Roman" panose="02020603050405020304" pitchFamily="18" charset="0"/>
              </a:rPr>
              <a:t>Although not a significant economic catchment, it provides for rural and urban communities, jobs and household income and contribution to the national economy </a:t>
            </a:r>
            <a:endParaRPr lang="en-ZA" dirty="0"/>
          </a:p>
        </p:txBody>
      </p:sp>
      <p:sp>
        <p:nvSpPr>
          <p:cNvPr id="7" name="TextBox 6">
            <a:extLst>
              <a:ext uri="{FF2B5EF4-FFF2-40B4-BE49-F238E27FC236}">
                <a16:creationId xmlns:a16="http://schemas.microsoft.com/office/drawing/2014/main" id="{EBDDFD16-9876-0FBB-E33C-32492707127C}"/>
              </a:ext>
            </a:extLst>
          </p:cNvPr>
          <p:cNvSpPr txBox="1"/>
          <p:nvPr/>
        </p:nvSpPr>
        <p:spPr>
          <a:xfrm>
            <a:off x="357069" y="2571725"/>
            <a:ext cx="7467600" cy="830997"/>
          </a:xfrm>
          <a:prstGeom prst="rect">
            <a:avLst/>
          </a:prstGeom>
          <a:noFill/>
        </p:spPr>
        <p:txBody>
          <a:bodyPr wrap="square">
            <a:spAutoFit/>
          </a:bodyPr>
          <a:lstStyle/>
          <a:p>
            <a:pPr marL="342900" indent="-342900">
              <a:buFont typeface="Arial" panose="020B0604020202020204" pitchFamily="34" charset="0"/>
              <a:buChar char="•"/>
            </a:pPr>
            <a:r>
              <a:rPr lang="en-US" i="1" dirty="0"/>
              <a:t>There weren’t any significant economic changes from the results of the scenario analysis</a:t>
            </a:r>
            <a:endParaRPr lang="en-ZA" i="1" dirty="0"/>
          </a:p>
        </p:txBody>
      </p:sp>
      <p:pic>
        <p:nvPicPr>
          <p:cNvPr id="9" name="Picture 8" descr="Close up of purple flowers&#10;&#10;Description automatically generated with medium confidence">
            <a:extLst>
              <a:ext uri="{FF2B5EF4-FFF2-40B4-BE49-F238E27FC236}">
                <a16:creationId xmlns:a16="http://schemas.microsoft.com/office/drawing/2014/main" id="{25B62217-7402-E83C-A094-965D4AF899B5}"/>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248400" y="4027394"/>
            <a:ext cx="2538531" cy="1919764"/>
          </a:xfrm>
          <a:prstGeom prst="rect">
            <a:avLst/>
          </a:prstGeom>
        </p:spPr>
      </p:pic>
    </p:spTree>
    <p:extLst>
      <p:ext uri="{BB962C8B-B14F-4D97-AF65-F5344CB8AC3E}">
        <p14:creationId xmlns:p14="http://schemas.microsoft.com/office/powerpoint/2010/main" val="37071633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393CF3EE-363B-1D29-D5A1-BD81B683F38B}"/>
              </a:ext>
            </a:extLst>
          </p:cNvPr>
          <p:cNvSpPr txBox="1"/>
          <p:nvPr/>
        </p:nvSpPr>
        <p:spPr>
          <a:xfrm>
            <a:off x="1143000" y="1676400"/>
            <a:ext cx="6858000" cy="1815882"/>
          </a:xfrm>
          <a:prstGeom prst="rect">
            <a:avLst/>
          </a:prstGeom>
          <a:noFill/>
        </p:spPr>
        <p:txBody>
          <a:bodyPr wrap="square" rtlCol="0">
            <a:spAutoFit/>
          </a:bodyPr>
          <a:lstStyle/>
          <a:p>
            <a:pPr algn="ctr"/>
            <a:r>
              <a:rPr lang="en-US" sz="4000" b="1" dirty="0"/>
              <a:t>8.4 Economics</a:t>
            </a:r>
            <a:endParaRPr lang="en-ZA" sz="4000" b="1" dirty="0"/>
          </a:p>
          <a:p>
            <a:pPr algn="ctr"/>
            <a:endParaRPr lang="en-ZA" sz="4000" b="1" dirty="0"/>
          </a:p>
          <a:p>
            <a:pPr algn="ctr"/>
            <a:r>
              <a:rPr lang="en-ZA" sz="3200" b="1" dirty="0"/>
              <a:t>Riekie Cloete</a:t>
            </a:r>
            <a:r>
              <a:rPr lang="en-ZA" sz="2800" b="1" dirty="0"/>
              <a:t>/William Mullins</a:t>
            </a:r>
          </a:p>
        </p:txBody>
      </p:sp>
    </p:spTree>
    <p:extLst>
      <p:ext uri="{BB962C8B-B14F-4D97-AF65-F5344CB8AC3E}">
        <p14:creationId xmlns:p14="http://schemas.microsoft.com/office/powerpoint/2010/main" val="3935813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0" latinLnBrk="0" hangingPunct="0">
              <a:lnSpc>
                <a:spcPct val="110000"/>
              </a:lnSpc>
              <a:spcBef>
                <a:spcPct val="20000"/>
              </a:spcBef>
              <a:defRPr sz="1200" b="1" kern="1200">
                <a:solidFill>
                  <a:schemeClr val="bg2"/>
                </a:solidFill>
                <a:latin typeface="Calibri" pitchFamily="34" charset="0"/>
                <a:ea typeface="ＭＳ Ｐゴシック" pitchFamily="1" charset="-128"/>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2323DC6-9A88-4698-A4E8-44AD558C8DBD}" type="slidenum">
              <a:rPr lang="en-US" smtClean="0">
                <a:solidFill>
                  <a:srgbClr val="EEECE1"/>
                </a:solidFill>
              </a:rPr>
              <a:pPr>
                <a:defRPr/>
              </a:pPr>
              <a:t>3</a:t>
            </a:fld>
            <a:endParaRPr lang="en-US">
              <a:solidFill>
                <a:srgbClr val="EEECE1"/>
              </a:solidFill>
            </a:endParaRPr>
          </a:p>
        </p:txBody>
      </p:sp>
      <p:sp>
        <p:nvSpPr>
          <p:cNvPr id="5" name="TextBox 4">
            <a:extLst>
              <a:ext uri="{FF2B5EF4-FFF2-40B4-BE49-F238E27FC236}">
                <a16:creationId xmlns:a16="http://schemas.microsoft.com/office/drawing/2014/main" id="{B46E65E7-6EC5-FB85-BA64-BCAF99CDEE1B}"/>
              </a:ext>
            </a:extLst>
          </p:cNvPr>
          <p:cNvSpPr txBox="1"/>
          <p:nvPr/>
        </p:nvSpPr>
        <p:spPr>
          <a:xfrm>
            <a:off x="274477" y="322927"/>
            <a:ext cx="8362143" cy="523220"/>
          </a:xfrm>
          <a:prstGeom prst="rect">
            <a:avLst/>
          </a:prstGeom>
          <a:noFill/>
        </p:spPr>
        <p:txBody>
          <a:bodyPr wrap="square" rtlCol="0">
            <a:spAutoFit/>
          </a:bodyPr>
          <a:lstStyle/>
          <a:p>
            <a:pPr algn="ctr"/>
            <a:r>
              <a:rPr lang="en-US" sz="2800" b="1" dirty="0">
                <a:solidFill>
                  <a:srgbClr val="002060"/>
                </a:solidFill>
              </a:rPr>
              <a:t>ECONOMIC APPROACH – Data Sources</a:t>
            </a:r>
            <a:endParaRPr lang="en-GB" sz="2100" b="1" dirty="0">
              <a:cs typeface="Arial" panose="020B0604020202020204" pitchFamily="34" charset="0"/>
            </a:endParaRPr>
          </a:p>
        </p:txBody>
      </p:sp>
      <p:cxnSp>
        <p:nvCxnSpPr>
          <p:cNvPr id="6" name="Straight Connector 5">
            <a:extLst>
              <a:ext uri="{FF2B5EF4-FFF2-40B4-BE49-F238E27FC236}">
                <a16:creationId xmlns:a16="http://schemas.microsoft.com/office/drawing/2014/main" id="{F3947977-1C13-9259-3F07-718120FC9F7D}"/>
              </a:ext>
            </a:extLst>
          </p:cNvPr>
          <p:cNvCxnSpPr/>
          <p:nvPr/>
        </p:nvCxnSpPr>
        <p:spPr>
          <a:xfrm>
            <a:off x="381000" y="914400"/>
            <a:ext cx="8229600" cy="0"/>
          </a:xfrm>
          <a:prstGeom prst="line">
            <a:avLst/>
          </a:prstGeom>
          <a:ln w="3175"/>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0F5DB22D-0771-BB51-A604-76DAEF74CBA0}"/>
              </a:ext>
            </a:extLst>
          </p:cNvPr>
          <p:cNvSpPr txBox="1"/>
          <p:nvPr/>
        </p:nvSpPr>
        <p:spPr>
          <a:xfrm>
            <a:off x="191207" y="983663"/>
            <a:ext cx="8839200" cy="5616922"/>
          </a:xfrm>
          <a:prstGeom prst="rect">
            <a:avLst/>
          </a:prstGeom>
          <a:noFill/>
        </p:spPr>
        <p:txBody>
          <a:bodyPr wrap="square" rtlCol="0">
            <a:spAutoFit/>
          </a:bodyPr>
          <a:lstStyle/>
          <a:p>
            <a:pPr marL="342900" marR="0" lvl="0" indent="-342900">
              <a:lnSpc>
                <a:spcPct val="115000"/>
              </a:lnSpc>
              <a:spcBef>
                <a:spcPts val="0"/>
              </a:spcBef>
              <a:spcAft>
                <a:spcPts val="0"/>
              </a:spcAft>
              <a:buFont typeface="Symbol" panose="05050102010706020507" pitchFamily="18" charset="2"/>
              <a:buChar char=""/>
            </a:pPr>
            <a:endParaRPr lang="en-ZA" sz="2000" dirty="0">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ZA" i="1" dirty="0">
                <a:ea typeface="Times New Roman" panose="02020603050405020304" pitchFamily="18" charset="0"/>
                <a:cs typeface="Times New Roman" panose="02020603050405020304" pitchFamily="18" charset="0"/>
              </a:rPr>
              <a:t>Water use and hectare data based on past and ongoing studies of </a:t>
            </a:r>
            <a:r>
              <a:rPr lang="en-US" i="1" dirty="0">
                <a:ea typeface="Times New Roman" panose="02020603050405020304" pitchFamily="18" charset="0"/>
                <a:cs typeface="Times New Roman" panose="02020603050405020304" pitchFamily="18" charset="0"/>
              </a:rPr>
              <a:t>DWS, reports</a:t>
            </a:r>
            <a:endParaRPr lang="en-ZA" i="1" dirty="0">
              <a:ea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ZA" i="1" dirty="0">
              <a:ea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ZA" i="1" dirty="0">
                <a:ea typeface="Times New Roman" panose="02020603050405020304" pitchFamily="18" charset="0"/>
                <a:cs typeface="Times New Roman" panose="02020603050405020304" pitchFamily="18" charset="0"/>
              </a:rPr>
              <a:t>Enterprise </a:t>
            </a:r>
            <a:r>
              <a:rPr lang="en-ZA" i="1" dirty="0">
                <a:cs typeface="Times New Roman" panose="02020603050405020304" pitchFamily="18" charset="0"/>
              </a:rPr>
              <a:t>budgets from </a:t>
            </a:r>
            <a:r>
              <a:rPr lang="en-GB" i="1" dirty="0">
                <a:cs typeface="Times New Roman" panose="02020603050405020304" pitchFamily="18" charset="0"/>
              </a:rPr>
              <a:t>Department of Agriculture and </a:t>
            </a:r>
          </a:p>
          <a:p>
            <a:pPr marL="358775"/>
            <a:r>
              <a:rPr lang="en-GB" i="1" dirty="0">
                <a:cs typeface="Times New Roman" panose="02020603050405020304" pitchFamily="18" charset="0"/>
              </a:rPr>
              <a:t>crop data (Price/Ton) -  </a:t>
            </a:r>
            <a:r>
              <a:rPr lang="en-US" i="1" dirty="0">
                <a:cs typeface="Times New Roman" panose="02020603050405020304" pitchFamily="18" charset="0"/>
              </a:rPr>
              <a:t>The Abstract of Agricultural Statistics        of the Department of Agriculture, Land Reform and Rural Development 2021/2022 </a:t>
            </a:r>
          </a:p>
          <a:p>
            <a:pPr marL="342900" indent="-342900">
              <a:buFont typeface="Arial" panose="020B0604020202020204" pitchFamily="34" charset="0"/>
              <a:buChar char="•"/>
            </a:pPr>
            <a:endParaRPr lang="en-GB" i="1" dirty="0">
              <a:cs typeface="Times New Roman" panose="02020603050405020304" pitchFamily="18" charset="0"/>
            </a:endParaRPr>
          </a:p>
          <a:p>
            <a:pPr marL="342900" indent="-342900">
              <a:buFont typeface="Arial" panose="020B0604020202020204" pitchFamily="34" charset="0"/>
              <a:buChar char="•"/>
            </a:pPr>
            <a:r>
              <a:rPr lang="en-GB" i="1" dirty="0">
                <a:cs typeface="Times New Roman" panose="02020603050405020304" pitchFamily="18" charset="0"/>
              </a:rPr>
              <a:t>Data sourced for the various mills from South African Forestry, Mondi and SA canegrowers</a:t>
            </a:r>
          </a:p>
          <a:p>
            <a:pPr marL="342900" indent="-342900">
              <a:buFont typeface="Arial" panose="020B0604020202020204" pitchFamily="34" charset="0"/>
              <a:buChar char="•"/>
            </a:pPr>
            <a:endParaRPr lang="en-GB" i="1" dirty="0">
              <a:cs typeface="Times New Roman" panose="02020603050405020304" pitchFamily="18" charset="0"/>
            </a:endParaRPr>
          </a:p>
          <a:p>
            <a:pPr marL="342900" indent="-342900">
              <a:buFont typeface="Arial" panose="020B0604020202020204" pitchFamily="34" charset="0"/>
              <a:buChar char="•"/>
            </a:pPr>
            <a:endParaRPr lang="en-ZA" i="1" dirty="0">
              <a:ea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5347613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0" latinLnBrk="0" hangingPunct="0">
              <a:lnSpc>
                <a:spcPct val="110000"/>
              </a:lnSpc>
              <a:spcBef>
                <a:spcPct val="20000"/>
              </a:spcBef>
              <a:defRPr sz="1200" b="1" kern="1200">
                <a:solidFill>
                  <a:schemeClr val="bg2"/>
                </a:solidFill>
                <a:latin typeface="Calibri" pitchFamily="34" charset="0"/>
                <a:ea typeface="ＭＳ Ｐゴシック" pitchFamily="1" charset="-128"/>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2323DC6-9A88-4698-A4E8-44AD558C8DBD}" type="slidenum">
              <a:rPr lang="en-US" smtClean="0">
                <a:solidFill>
                  <a:srgbClr val="EEECE1"/>
                </a:solidFill>
              </a:rPr>
              <a:pPr>
                <a:defRPr/>
              </a:pPr>
              <a:t>4</a:t>
            </a:fld>
            <a:endParaRPr lang="en-US">
              <a:solidFill>
                <a:srgbClr val="EEECE1"/>
              </a:solidFill>
            </a:endParaRPr>
          </a:p>
        </p:txBody>
      </p:sp>
      <p:sp>
        <p:nvSpPr>
          <p:cNvPr id="5" name="TextBox 4">
            <a:extLst>
              <a:ext uri="{FF2B5EF4-FFF2-40B4-BE49-F238E27FC236}">
                <a16:creationId xmlns:a16="http://schemas.microsoft.com/office/drawing/2014/main" id="{B46E65E7-6EC5-FB85-BA64-BCAF99CDEE1B}"/>
              </a:ext>
            </a:extLst>
          </p:cNvPr>
          <p:cNvSpPr txBox="1"/>
          <p:nvPr/>
        </p:nvSpPr>
        <p:spPr>
          <a:xfrm>
            <a:off x="274477" y="322927"/>
            <a:ext cx="8362143" cy="523220"/>
          </a:xfrm>
          <a:prstGeom prst="rect">
            <a:avLst/>
          </a:prstGeom>
          <a:noFill/>
        </p:spPr>
        <p:txBody>
          <a:bodyPr wrap="square" rtlCol="0">
            <a:spAutoFit/>
          </a:bodyPr>
          <a:lstStyle/>
          <a:p>
            <a:pPr algn="ctr"/>
            <a:r>
              <a:rPr lang="en-US" sz="2800" b="1" dirty="0">
                <a:solidFill>
                  <a:srgbClr val="002060"/>
                </a:solidFill>
              </a:rPr>
              <a:t>ECONOMIC APPROACH – Data Sources (cont.)</a:t>
            </a:r>
            <a:endParaRPr lang="en-GB" sz="2100" b="1" dirty="0">
              <a:cs typeface="Arial" panose="020B0604020202020204" pitchFamily="34" charset="0"/>
            </a:endParaRPr>
          </a:p>
        </p:txBody>
      </p:sp>
      <p:cxnSp>
        <p:nvCxnSpPr>
          <p:cNvPr id="6" name="Straight Connector 5">
            <a:extLst>
              <a:ext uri="{FF2B5EF4-FFF2-40B4-BE49-F238E27FC236}">
                <a16:creationId xmlns:a16="http://schemas.microsoft.com/office/drawing/2014/main" id="{F3947977-1C13-9259-3F07-718120FC9F7D}"/>
              </a:ext>
            </a:extLst>
          </p:cNvPr>
          <p:cNvCxnSpPr/>
          <p:nvPr/>
        </p:nvCxnSpPr>
        <p:spPr>
          <a:xfrm>
            <a:off x="381000" y="914400"/>
            <a:ext cx="8229600" cy="0"/>
          </a:xfrm>
          <a:prstGeom prst="line">
            <a:avLst/>
          </a:prstGeom>
          <a:ln w="3175"/>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0F5DB22D-0771-BB51-A604-76DAEF74CBA0}"/>
              </a:ext>
            </a:extLst>
          </p:cNvPr>
          <p:cNvSpPr txBox="1"/>
          <p:nvPr/>
        </p:nvSpPr>
        <p:spPr>
          <a:xfrm>
            <a:off x="381000" y="982877"/>
            <a:ext cx="8255620" cy="5632311"/>
          </a:xfrm>
          <a:prstGeom prst="rect">
            <a:avLst/>
          </a:prstGeom>
          <a:noFill/>
        </p:spPr>
        <p:txBody>
          <a:bodyPr wrap="square" rtlCol="0">
            <a:spAutoFit/>
          </a:bodyPr>
          <a:lstStyle/>
          <a:p>
            <a:endParaRPr lang="en-US" i="1" dirty="0">
              <a:cs typeface="Times New Roman" panose="02020603050405020304" pitchFamily="18" charset="0"/>
            </a:endParaRPr>
          </a:p>
          <a:p>
            <a:pPr marL="342900" indent="-342900">
              <a:buFont typeface="Arial" panose="020B0604020202020204" pitchFamily="34" charset="0"/>
              <a:buChar char="•"/>
            </a:pPr>
            <a:r>
              <a:rPr lang="en-US" i="1" dirty="0">
                <a:cs typeface="Times New Roman" panose="02020603050405020304" pitchFamily="18" charset="0"/>
              </a:rPr>
              <a:t>Mining and Heavy Industries - Conningarth Industrial Database (CID) allocated and refined for the IUAs</a:t>
            </a:r>
          </a:p>
          <a:p>
            <a:pPr marL="342900" indent="-342900">
              <a:buFont typeface="Arial" panose="020B0604020202020204" pitchFamily="34" charset="0"/>
              <a:buChar char="•"/>
            </a:pPr>
            <a:endParaRPr lang="en-US" i="1" dirty="0">
              <a:cs typeface="Times New Roman" panose="02020603050405020304" pitchFamily="18" charset="0"/>
            </a:endParaRPr>
          </a:p>
          <a:p>
            <a:pPr marL="342900" indent="-342900">
              <a:buFont typeface="Arial" panose="020B0604020202020204" pitchFamily="34" charset="0"/>
              <a:buChar char="•"/>
            </a:pPr>
            <a:r>
              <a:rPr lang="en-US" i="1" dirty="0">
                <a:cs typeface="Times New Roman" panose="02020603050405020304" pitchFamily="18" charset="0"/>
              </a:rPr>
              <a:t>Eco-tourism - Tourism KwaZulu-Natal Statistics Reports, own calculations as well as the CID</a:t>
            </a:r>
            <a:endParaRPr lang="en-ZA" i="1" dirty="0">
              <a:cs typeface="Times New Roman" panose="02020603050405020304" pitchFamily="18" charset="0"/>
            </a:endParaRPr>
          </a:p>
          <a:p>
            <a:endParaRPr lang="en-ZA" dirty="0">
              <a:ea typeface="Times New Roman" panose="02020603050405020304" pitchFamily="18" charset="0"/>
              <a:cs typeface="Times New Roman" panose="02020603050405020304" pitchFamily="18" charset="0"/>
            </a:endParaRPr>
          </a:p>
          <a:p>
            <a:r>
              <a:rPr lang="en-ZA" dirty="0">
                <a:ea typeface="Times New Roman" panose="02020603050405020304" pitchFamily="18" charset="0"/>
                <a:cs typeface="Times New Roman" panose="02020603050405020304" pitchFamily="18" charset="0"/>
              </a:rPr>
              <a:t>Economic Tools:</a:t>
            </a:r>
          </a:p>
          <a:p>
            <a:endParaRPr lang="en-ZA" i="1" dirty="0">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GB" dirty="0">
                <a:solidFill>
                  <a:srgbClr val="000000"/>
                </a:solidFill>
                <a:effectLst/>
                <a:latin typeface="Arial" panose="020B0604020202020204" pitchFamily="34" charset="0"/>
                <a:ea typeface="Times New Roman" panose="02020603050405020304" pitchFamily="18" charset="0"/>
              </a:rPr>
              <a:t>The KwaZulu-Natal SAM developed by Conningarth Economists</a:t>
            </a:r>
          </a:p>
          <a:p>
            <a:pPr marL="285750" indent="-285750">
              <a:buFont typeface="Arial" panose="020B0604020202020204" pitchFamily="34" charset="0"/>
              <a:buChar char="•"/>
            </a:pPr>
            <a:endParaRPr lang="en-GB" dirty="0">
              <a:solidFill>
                <a:srgbClr val="000000"/>
              </a:solidFill>
              <a:effectLst/>
              <a:latin typeface="Arial" panose="020B0604020202020204" pitchFamily="34" charset="0"/>
              <a:ea typeface="Times New Roman" panose="02020603050405020304" pitchFamily="18" charset="0"/>
            </a:endParaRPr>
          </a:p>
          <a:p>
            <a:pPr marL="285750" indent="-285750">
              <a:buFont typeface="Arial" panose="020B0604020202020204" pitchFamily="34" charset="0"/>
              <a:buChar char="•"/>
            </a:pPr>
            <a:r>
              <a:rPr lang="en-GB" dirty="0">
                <a:solidFill>
                  <a:srgbClr val="000000"/>
                </a:solidFill>
                <a:ea typeface="Times New Roman" panose="02020603050405020304" pitchFamily="18" charset="0"/>
                <a:cs typeface="Times New Roman" panose="02020603050405020304" pitchFamily="18" charset="0"/>
              </a:rPr>
              <a:t>Modelling systems </a:t>
            </a:r>
            <a:r>
              <a:rPr lang="en-GB" i="1" dirty="0">
                <a:solidFill>
                  <a:srgbClr val="000000"/>
                </a:solidFill>
                <a:ea typeface="Times New Roman" panose="02020603050405020304" pitchFamily="18" charset="0"/>
                <a:cs typeface="Times New Roman" panose="02020603050405020304" pitchFamily="18" charset="0"/>
              </a:rPr>
              <a:t>– Conningarth Economists</a:t>
            </a:r>
            <a:endParaRPr lang="en-ZA" i="1" dirty="0">
              <a:ea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10917962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337828F6-8D98-6085-9361-801EA8EEE06B}"/>
              </a:ext>
            </a:extLst>
          </p:cNvPr>
          <p:cNvCxnSpPr/>
          <p:nvPr/>
        </p:nvCxnSpPr>
        <p:spPr>
          <a:xfrm>
            <a:off x="381000" y="806605"/>
            <a:ext cx="8229600" cy="0"/>
          </a:xfrm>
          <a:prstGeom prst="line">
            <a:avLst/>
          </a:prstGeom>
          <a:ln w="3175"/>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F38363DB-4FF0-DD78-BCD3-CAC29285A446}"/>
              </a:ext>
            </a:extLst>
          </p:cNvPr>
          <p:cNvSpPr txBox="1"/>
          <p:nvPr/>
        </p:nvSpPr>
        <p:spPr>
          <a:xfrm>
            <a:off x="914400" y="154441"/>
            <a:ext cx="6934200" cy="523220"/>
          </a:xfrm>
          <a:prstGeom prst="rect">
            <a:avLst/>
          </a:prstGeom>
          <a:noFill/>
        </p:spPr>
        <p:txBody>
          <a:bodyPr wrap="square">
            <a:spAutoFit/>
          </a:bodyPr>
          <a:lstStyle/>
          <a:p>
            <a:pPr algn="ctr"/>
            <a:r>
              <a:rPr lang="en-US" sz="2800" b="1" dirty="0">
                <a:solidFill>
                  <a:srgbClr val="002060"/>
                </a:solidFill>
              </a:rPr>
              <a:t>ECONOMIC SECTORS</a:t>
            </a:r>
            <a:endParaRPr lang="en-GB" sz="2800" b="1" dirty="0">
              <a:cs typeface="Arial" panose="020B0604020202020204" pitchFamily="34" charset="0"/>
            </a:endParaRPr>
          </a:p>
        </p:txBody>
      </p:sp>
      <p:pic>
        <p:nvPicPr>
          <p:cNvPr id="8" name="Picture 7" descr="A picture containing grass, outdoor, tree, sky&#10;&#10;Description automatically generated">
            <a:extLst>
              <a:ext uri="{FF2B5EF4-FFF2-40B4-BE49-F238E27FC236}">
                <a16:creationId xmlns:a16="http://schemas.microsoft.com/office/drawing/2014/main" id="{643836CD-8109-9DE2-F7EB-A7C0379F6BF3}"/>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381001" y="4026439"/>
            <a:ext cx="2584640" cy="1671810"/>
          </a:xfrm>
          <a:prstGeom prst="rect">
            <a:avLst/>
          </a:prstGeom>
          <a:effectLst>
            <a:outerShdw blurRad="50800" dist="38100" dir="2700000" algn="tl" rotWithShape="0">
              <a:prstClr val="black">
                <a:alpha val="40000"/>
              </a:prstClr>
            </a:outerShdw>
          </a:effectLst>
        </p:spPr>
      </p:pic>
      <p:pic>
        <p:nvPicPr>
          <p:cNvPr id="11" name="Picture 10" descr="A field of green plants with a mountain in the background&#10;&#10;Description automatically generated with low confidence">
            <a:extLst>
              <a:ext uri="{FF2B5EF4-FFF2-40B4-BE49-F238E27FC236}">
                <a16:creationId xmlns:a16="http://schemas.microsoft.com/office/drawing/2014/main" id="{35101067-ADEC-415D-9F47-D40447C73756}"/>
              </a:ext>
            </a:extLst>
          </p:cNvPr>
          <p:cNvPicPr>
            <a:picLocks noChangeAspect="1"/>
          </p:cNvPicPr>
          <p:nvPr/>
        </p:nvPicPr>
        <p:blipFill>
          <a:blip r:embed="rId4"/>
          <a:stretch>
            <a:fillRect/>
          </a:stretch>
        </p:blipFill>
        <p:spPr>
          <a:xfrm>
            <a:off x="380999" y="2504672"/>
            <a:ext cx="2584642" cy="1622686"/>
          </a:xfrm>
          <a:prstGeom prst="rect">
            <a:avLst/>
          </a:prstGeom>
          <a:effectLst>
            <a:outerShdw blurRad="50800" dist="38100" dir="2700000" algn="tl" rotWithShape="0">
              <a:prstClr val="black">
                <a:alpha val="40000"/>
              </a:prstClr>
            </a:outerShdw>
          </a:effectLst>
        </p:spPr>
      </p:pic>
      <p:pic>
        <p:nvPicPr>
          <p:cNvPr id="19" name="Picture 18" descr="A factory with smoke coming out of it&#10;&#10;Description automatically generated with medium confidence">
            <a:extLst>
              <a:ext uri="{FF2B5EF4-FFF2-40B4-BE49-F238E27FC236}">
                <a16:creationId xmlns:a16="http://schemas.microsoft.com/office/drawing/2014/main" id="{602DCD58-CE14-5420-22BF-83D00DE89618}"/>
              </a:ext>
            </a:extLst>
          </p:cNvPr>
          <p:cNvPicPr>
            <a:picLocks noChangeAspect="1"/>
          </p:cNvPicPr>
          <p:nvPr/>
        </p:nvPicPr>
        <p:blipFill rotWithShape="1">
          <a:blip r:embed="rId5">
            <a:extLst>
              <a:ext uri="{837473B0-CC2E-450A-ABE3-18F120FF3D39}">
                <a1611:picAttrSrcUrl xmlns:a1611="http://schemas.microsoft.com/office/drawing/2016/11/main" r:id="rId6"/>
              </a:ext>
            </a:extLst>
          </a:blip>
          <a:srcRect l="24605" t="2131" b="18888"/>
          <a:stretch/>
        </p:blipFill>
        <p:spPr>
          <a:xfrm>
            <a:off x="3383933" y="1883314"/>
            <a:ext cx="2376134" cy="2143125"/>
          </a:xfrm>
          <a:prstGeom prst="rect">
            <a:avLst/>
          </a:prstGeom>
          <a:effectLst>
            <a:outerShdw blurRad="50800" dist="38100" dir="2700000" algn="tl" rotWithShape="0">
              <a:prstClr val="black">
                <a:alpha val="40000"/>
              </a:prstClr>
            </a:outerShdw>
          </a:effectLst>
        </p:spPr>
      </p:pic>
      <p:sp>
        <p:nvSpPr>
          <p:cNvPr id="26" name="TextBox 25">
            <a:extLst>
              <a:ext uri="{FF2B5EF4-FFF2-40B4-BE49-F238E27FC236}">
                <a16:creationId xmlns:a16="http://schemas.microsoft.com/office/drawing/2014/main" id="{2AE79D1F-8740-C10F-3123-3FF992AE304D}"/>
              </a:ext>
            </a:extLst>
          </p:cNvPr>
          <p:cNvSpPr txBox="1"/>
          <p:nvPr/>
        </p:nvSpPr>
        <p:spPr>
          <a:xfrm>
            <a:off x="380999" y="935550"/>
            <a:ext cx="2584641" cy="707886"/>
          </a:xfrm>
          <a:prstGeom prst="rect">
            <a:avLst/>
          </a:prstGeom>
          <a:solidFill>
            <a:schemeClr val="accent1">
              <a:lumMod val="20000"/>
              <a:lumOff val="80000"/>
            </a:schemeClr>
          </a:solidFill>
        </p:spPr>
        <p:txBody>
          <a:bodyPr wrap="square" rtlCol="0">
            <a:spAutoFit/>
          </a:bodyPr>
          <a:lstStyle/>
          <a:p>
            <a:pPr algn="ctr"/>
            <a:r>
              <a:rPr lang="en-US" sz="2000" dirty="0"/>
              <a:t>Primary</a:t>
            </a:r>
          </a:p>
          <a:p>
            <a:pPr algn="ctr"/>
            <a:r>
              <a:rPr lang="en-US" sz="2000" dirty="0"/>
              <a:t> </a:t>
            </a:r>
            <a:r>
              <a:rPr lang="en-US" sz="1600" dirty="0"/>
              <a:t>Agriculture and Forestry</a:t>
            </a:r>
            <a:endParaRPr lang="en-ZA" dirty="0"/>
          </a:p>
        </p:txBody>
      </p:sp>
      <p:sp>
        <p:nvSpPr>
          <p:cNvPr id="28" name="TextBox 27">
            <a:extLst>
              <a:ext uri="{FF2B5EF4-FFF2-40B4-BE49-F238E27FC236}">
                <a16:creationId xmlns:a16="http://schemas.microsoft.com/office/drawing/2014/main" id="{9ED938FC-390D-1D47-0E7D-39EFE247E203}"/>
              </a:ext>
            </a:extLst>
          </p:cNvPr>
          <p:cNvSpPr txBox="1"/>
          <p:nvPr/>
        </p:nvSpPr>
        <p:spPr>
          <a:xfrm>
            <a:off x="381000" y="1769328"/>
            <a:ext cx="2584641" cy="938719"/>
          </a:xfrm>
          <a:prstGeom prst="rect">
            <a:avLst/>
          </a:prstGeom>
          <a:solidFill>
            <a:schemeClr val="accent1">
              <a:lumMod val="20000"/>
              <a:lumOff val="80000"/>
            </a:schemeClr>
          </a:solidFill>
        </p:spPr>
        <p:txBody>
          <a:bodyPr wrap="square">
            <a:spAutoFit/>
          </a:bodyPr>
          <a:lstStyle/>
          <a:p>
            <a:r>
              <a:rPr lang="en-ZA" sz="1100" dirty="0"/>
              <a:t>Maize, Soya beans, Summer and Winter Veggies, </a:t>
            </a:r>
          </a:p>
          <a:p>
            <a:r>
              <a:rPr lang="en-ZA" sz="1100" dirty="0"/>
              <a:t>Potatoes, Cotton</a:t>
            </a:r>
          </a:p>
          <a:p>
            <a:r>
              <a:rPr lang="en-ZA" sz="1100" dirty="0"/>
              <a:t>Pineapples, Bananas, Avo’s, Citrus</a:t>
            </a:r>
          </a:p>
          <a:p>
            <a:r>
              <a:rPr lang="en-ZA" sz="1100" dirty="0"/>
              <a:t>Irrigation and Dryland Sugar Cane</a:t>
            </a:r>
          </a:p>
        </p:txBody>
      </p:sp>
      <p:sp>
        <p:nvSpPr>
          <p:cNvPr id="29" name="TextBox 28">
            <a:extLst>
              <a:ext uri="{FF2B5EF4-FFF2-40B4-BE49-F238E27FC236}">
                <a16:creationId xmlns:a16="http://schemas.microsoft.com/office/drawing/2014/main" id="{9A8D6E9E-2CE5-1C9F-3E70-C82EF9B351DD}"/>
              </a:ext>
            </a:extLst>
          </p:cNvPr>
          <p:cNvSpPr txBox="1"/>
          <p:nvPr/>
        </p:nvSpPr>
        <p:spPr>
          <a:xfrm>
            <a:off x="562465" y="5296370"/>
            <a:ext cx="785073" cy="646331"/>
          </a:xfrm>
          <a:prstGeom prst="rect">
            <a:avLst/>
          </a:prstGeom>
          <a:solidFill>
            <a:schemeClr val="accent1">
              <a:lumMod val="20000"/>
              <a:lumOff val="80000"/>
            </a:schemeClr>
          </a:solidFill>
        </p:spPr>
        <p:txBody>
          <a:bodyPr wrap="square" rtlCol="0">
            <a:spAutoFit/>
          </a:bodyPr>
          <a:lstStyle/>
          <a:p>
            <a:r>
              <a:rPr lang="en-US" sz="1200" dirty="0"/>
              <a:t>Pine</a:t>
            </a:r>
          </a:p>
          <a:p>
            <a:r>
              <a:rPr lang="en-US" sz="1200" dirty="0"/>
              <a:t>Gum</a:t>
            </a:r>
          </a:p>
          <a:p>
            <a:r>
              <a:rPr lang="en-US" sz="1200" dirty="0"/>
              <a:t>Wattle</a:t>
            </a:r>
            <a:endParaRPr lang="en-ZA" sz="1200" dirty="0"/>
          </a:p>
        </p:txBody>
      </p:sp>
      <p:sp>
        <p:nvSpPr>
          <p:cNvPr id="30" name="TextBox 29">
            <a:extLst>
              <a:ext uri="{FF2B5EF4-FFF2-40B4-BE49-F238E27FC236}">
                <a16:creationId xmlns:a16="http://schemas.microsoft.com/office/drawing/2014/main" id="{C4E88E21-014C-A7F5-5297-98F6AFB49E46}"/>
              </a:ext>
            </a:extLst>
          </p:cNvPr>
          <p:cNvSpPr txBox="1"/>
          <p:nvPr/>
        </p:nvSpPr>
        <p:spPr>
          <a:xfrm>
            <a:off x="3467100" y="935550"/>
            <a:ext cx="2209800" cy="646331"/>
          </a:xfrm>
          <a:prstGeom prst="rect">
            <a:avLst/>
          </a:prstGeom>
          <a:solidFill>
            <a:schemeClr val="bg2">
              <a:lumMod val="90000"/>
            </a:schemeClr>
          </a:solidFill>
        </p:spPr>
        <p:txBody>
          <a:bodyPr wrap="square" rtlCol="0">
            <a:spAutoFit/>
          </a:bodyPr>
          <a:lstStyle/>
          <a:p>
            <a:pPr algn="ctr"/>
            <a:r>
              <a:rPr lang="en-US" sz="2000" dirty="0"/>
              <a:t>Secondary </a:t>
            </a:r>
            <a:r>
              <a:rPr lang="en-US" sz="1600" dirty="0"/>
              <a:t>Manufacturing</a:t>
            </a:r>
            <a:endParaRPr lang="en-ZA" dirty="0"/>
          </a:p>
        </p:txBody>
      </p:sp>
      <p:sp>
        <p:nvSpPr>
          <p:cNvPr id="32" name="TextBox 31">
            <a:extLst>
              <a:ext uri="{FF2B5EF4-FFF2-40B4-BE49-F238E27FC236}">
                <a16:creationId xmlns:a16="http://schemas.microsoft.com/office/drawing/2014/main" id="{8989D68C-904B-E742-6F36-D0EEE06F5EFF}"/>
              </a:ext>
            </a:extLst>
          </p:cNvPr>
          <p:cNvSpPr txBox="1"/>
          <p:nvPr/>
        </p:nvSpPr>
        <p:spPr>
          <a:xfrm>
            <a:off x="3582186" y="4297267"/>
            <a:ext cx="914400" cy="954107"/>
          </a:xfrm>
          <a:prstGeom prst="rect">
            <a:avLst/>
          </a:prstGeom>
          <a:solidFill>
            <a:schemeClr val="bg2">
              <a:lumMod val="90000"/>
            </a:schemeClr>
          </a:solidFill>
        </p:spPr>
        <p:txBody>
          <a:bodyPr wrap="square" rtlCol="0">
            <a:spAutoFit/>
          </a:bodyPr>
          <a:lstStyle/>
          <a:p>
            <a:r>
              <a:rPr lang="en-US" sz="1400" dirty="0"/>
              <a:t>Sugar,</a:t>
            </a:r>
          </a:p>
          <a:p>
            <a:r>
              <a:rPr lang="en-ZA" sz="1400" dirty="0"/>
              <a:t>Saw,</a:t>
            </a:r>
          </a:p>
          <a:p>
            <a:r>
              <a:rPr lang="en-ZA" sz="1400" dirty="0"/>
              <a:t>Paper </a:t>
            </a:r>
          </a:p>
          <a:p>
            <a:r>
              <a:rPr lang="en-ZA" sz="1400" dirty="0"/>
              <a:t>Mills</a:t>
            </a:r>
            <a:endParaRPr lang="en-ZA" dirty="0"/>
          </a:p>
        </p:txBody>
      </p:sp>
      <p:sp>
        <p:nvSpPr>
          <p:cNvPr id="34" name="TextBox 33">
            <a:extLst>
              <a:ext uri="{FF2B5EF4-FFF2-40B4-BE49-F238E27FC236}">
                <a16:creationId xmlns:a16="http://schemas.microsoft.com/office/drawing/2014/main" id="{06505FF6-2CDA-6ABB-58D7-AD1DFCC92669}"/>
              </a:ext>
            </a:extLst>
          </p:cNvPr>
          <p:cNvSpPr txBox="1"/>
          <p:nvPr/>
        </p:nvSpPr>
        <p:spPr>
          <a:xfrm>
            <a:off x="4762502" y="4420360"/>
            <a:ext cx="1104900" cy="585610"/>
          </a:xfrm>
          <a:prstGeom prst="rect">
            <a:avLst/>
          </a:prstGeom>
          <a:solidFill>
            <a:schemeClr val="bg2">
              <a:lumMod val="90000"/>
            </a:schemeClr>
          </a:solidFill>
        </p:spPr>
        <p:txBody>
          <a:bodyPr wrap="square">
            <a:spAutoFit/>
          </a:bodyPr>
          <a:lstStyle/>
          <a:p>
            <a:pPr algn="just">
              <a:lnSpc>
                <a:spcPct val="120000"/>
              </a:lnSpc>
            </a:pPr>
            <a:r>
              <a:rPr lang="en-GB" sz="1400" dirty="0">
                <a:solidFill>
                  <a:srgbClr val="000000"/>
                </a:solidFill>
                <a:effectLst/>
                <a:latin typeface="Arial" panose="020B0604020202020204" pitchFamily="34" charset="0"/>
                <a:ea typeface="Times New Roman" panose="02020603050405020304" pitchFamily="18" charset="0"/>
              </a:rPr>
              <a:t>Hillside Aluminium</a:t>
            </a:r>
            <a:endParaRPr lang="en-ZA" sz="1400" dirty="0">
              <a:solidFill>
                <a:srgbClr val="000000"/>
              </a:solidFill>
              <a:effectLst/>
              <a:latin typeface="Arial" panose="020B0604020202020204" pitchFamily="34" charset="0"/>
              <a:ea typeface="Times New Roman" panose="02020603050405020304" pitchFamily="18" charset="0"/>
            </a:endParaRPr>
          </a:p>
        </p:txBody>
      </p:sp>
      <p:pic>
        <p:nvPicPr>
          <p:cNvPr id="36" name="Picture 35" descr="A hippo in the water&#10;&#10;Description automatically generated with low confidence">
            <a:extLst>
              <a:ext uri="{FF2B5EF4-FFF2-40B4-BE49-F238E27FC236}">
                <a16:creationId xmlns:a16="http://schemas.microsoft.com/office/drawing/2014/main" id="{0057A343-0C50-6EC8-B4B2-6F450BBC7CB9}"/>
              </a:ext>
            </a:extLst>
          </p:cNvPr>
          <p:cNvPicPr>
            <a:picLocks noChangeAspect="1"/>
          </p:cNvPicPr>
          <p:nvPr/>
        </p:nvPicPr>
        <p:blipFill>
          <a:blip r:embed="rId7"/>
          <a:stretch>
            <a:fillRect/>
          </a:stretch>
        </p:blipFill>
        <p:spPr>
          <a:xfrm>
            <a:off x="6476902" y="1716228"/>
            <a:ext cx="2107775" cy="1743075"/>
          </a:xfrm>
          <a:prstGeom prst="rect">
            <a:avLst/>
          </a:prstGeom>
          <a:effectLst>
            <a:outerShdw blurRad="50800" dist="38100" dir="2700000" algn="tl" rotWithShape="0">
              <a:prstClr val="black">
                <a:alpha val="40000"/>
              </a:prstClr>
            </a:outerShdw>
          </a:effectLst>
        </p:spPr>
      </p:pic>
      <p:pic>
        <p:nvPicPr>
          <p:cNvPr id="38" name="Picture 37" descr="A picture containing nature, mountain, blue, shore&#10;&#10;Description automatically generated">
            <a:extLst>
              <a:ext uri="{FF2B5EF4-FFF2-40B4-BE49-F238E27FC236}">
                <a16:creationId xmlns:a16="http://schemas.microsoft.com/office/drawing/2014/main" id="{0521D468-C8F0-68A9-51E4-392F1CABC090}"/>
              </a:ext>
            </a:extLst>
          </p:cNvPr>
          <p:cNvPicPr>
            <a:picLocks noChangeAspect="1"/>
          </p:cNvPicPr>
          <p:nvPr/>
        </p:nvPicPr>
        <p:blipFill>
          <a:blip r:embed="rId8"/>
          <a:stretch>
            <a:fillRect/>
          </a:stretch>
        </p:blipFill>
        <p:spPr>
          <a:xfrm>
            <a:off x="6438410" y="3934826"/>
            <a:ext cx="2143125" cy="1856374"/>
          </a:xfrm>
          <a:prstGeom prst="rect">
            <a:avLst/>
          </a:prstGeom>
          <a:effectLst>
            <a:outerShdw blurRad="50800" dist="38100" dir="2700000" algn="tl" rotWithShape="0">
              <a:prstClr val="black">
                <a:alpha val="40000"/>
              </a:prstClr>
            </a:outerShdw>
          </a:effectLst>
        </p:spPr>
      </p:pic>
      <p:sp>
        <p:nvSpPr>
          <p:cNvPr id="39" name="TextBox 38">
            <a:extLst>
              <a:ext uri="{FF2B5EF4-FFF2-40B4-BE49-F238E27FC236}">
                <a16:creationId xmlns:a16="http://schemas.microsoft.com/office/drawing/2014/main" id="{FCBD4C50-8C1E-3ACE-25FC-ABE7574C4D59}"/>
              </a:ext>
            </a:extLst>
          </p:cNvPr>
          <p:cNvSpPr txBox="1"/>
          <p:nvPr/>
        </p:nvSpPr>
        <p:spPr>
          <a:xfrm>
            <a:off x="6374877" y="935550"/>
            <a:ext cx="2209800" cy="646331"/>
          </a:xfrm>
          <a:prstGeom prst="rect">
            <a:avLst/>
          </a:prstGeom>
          <a:solidFill>
            <a:srgbClr val="92D050"/>
          </a:solidFill>
        </p:spPr>
        <p:txBody>
          <a:bodyPr wrap="square" rtlCol="0">
            <a:spAutoFit/>
          </a:bodyPr>
          <a:lstStyle/>
          <a:p>
            <a:pPr algn="ctr"/>
            <a:r>
              <a:rPr lang="en-US" sz="2000" dirty="0"/>
              <a:t>Tertiary </a:t>
            </a:r>
          </a:p>
          <a:p>
            <a:pPr algn="ctr"/>
            <a:r>
              <a:rPr lang="en-US" sz="1600" dirty="0"/>
              <a:t>Eco-Tourism </a:t>
            </a:r>
            <a:endParaRPr lang="en-ZA" dirty="0"/>
          </a:p>
        </p:txBody>
      </p:sp>
      <p:sp>
        <p:nvSpPr>
          <p:cNvPr id="40" name="TextBox 39">
            <a:extLst>
              <a:ext uri="{FF2B5EF4-FFF2-40B4-BE49-F238E27FC236}">
                <a16:creationId xmlns:a16="http://schemas.microsoft.com/office/drawing/2014/main" id="{D4F62AC1-A1C1-10AE-C34B-7E312126003E}"/>
              </a:ext>
            </a:extLst>
          </p:cNvPr>
          <p:cNvSpPr txBox="1"/>
          <p:nvPr/>
        </p:nvSpPr>
        <p:spPr>
          <a:xfrm>
            <a:off x="6659988" y="3429000"/>
            <a:ext cx="1752600" cy="584775"/>
          </a:xfrm>
          <a:prstGeom prst="rect">
            <a:avLst/>
          </a:prstGeom>
          <a:solidFill>
            <a:srgbClr val="92D050"/>
          </a:solidFill>
        </p:spPr>
        <p:txBody>
          <a:bodyPr wrap="square" rtlCol="0">
            <a:spAutoFit/>
          </a:bodyPr>
          <a:lstStyle/>
          <a:p>
            <a:r>
              <a:rPr lang="en-US" sz="1600" dirty="0"/>
              <a:t>Nature Reserves</a:t>
            </a:r>
          </a:p>
          <a:p>
            <a:r>
              <a:rPr lang="en-US" sz="1600" dirty="0"/>
              <a:t>Lakes</a:t>
            </a:r>
            <a:endParaRPr lang="en-ZA" dirty="0"/>
          </a:p>
        </p:txBody>
      </p:sp>
    </p:spTree>
    <p:extLst>
      <p:ext uri="{BB962C8B-B14F-4D97-AF65-F5344CB8AC3E}">
        <p14:creationId xmlns:p14="http://schemas.microsoft.com/office/powerpoint/2010/main" val="39272164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55898" y="304800"/>
            <a:ext cx="8572500" cy="700087"/>
          </a:xfrm>
        </p:spPr>
        <p:txBody>
          <a:bodyPr/>
          <a:lstStyle/>
          <a:p>
            <a:pPr>
              <a:defRPr/>
            </a:pPr>
            <a:r>
              <a:rPr dirty="0"/>
              <a:t>Economic</a:t>
            </a:r>
            <a:r>
              <a:rPr sz="4800" dirty="0"/>
              <a:t> Indicators</a:t>
            </a:r>
          </a:p>
        </p:txBody>
      </p:sp>
      <p:sp>
        <p:nvSpPr>
          <p:cNvPr id="63491" name="Rectangle 3"/>
          <p:cNvSpPr>
            <a:spLocks noGrp="1" noChangeArrowheads="1"/>
          </p:cNvSpPr>
          <p:nvPr>
            <p:ph idx="1"/>
          </p:nvPr>
        </p:nvSpPr>
        <p:spPr>
          <a:xfrm>
            <a:off x="285750" y="1447800"/>
            <a:ext cx="8858250" cy="3962400"/>
          </a:xfrm>
        </p:spPr>
        <p:txBody>
          <a:bodyPr/>
          <a:lstStyle/>
          <a:p>
            <a:r>
              <a:rPr lang="en-ZA" sz="2000" b="1" dirty="0">
                <a:effectLst/>
              </a:rPr>
              <a:t>Gross Domestic Product (GDP)</a:t>
            </a:r>
          </a:p>
          <a:p>
            <a:pPr marL="442913" indent="0">
              <a:buNone/>
            </a:pPr>
            <a:r>
              <a:rPr lang="en-ZA" sz="2000" dirty="0">
                <a:effectLst/>
              </a:rPr>
              <a:t>	</a:t>
            </a:r>
            <a:r>
              <a:rPr lang="en-ZA" sz="2000" dirty="0">
                <a:solidFill>
                  <a:schemeClr val="accent6">
                    <a:lumMod val="50000"/>
                  </a:schemeClr>
                </a:solidFill>
                <a:effectLst/>
              </a:rPr>
              <a:t>The impact on GDP reflects the magnitude of the values added to the regional and wider economy from activities using the water. Value added is made up of three elements, namely:</a:t>
            </a:r>
            <a:endParaRPr lang="af-ZA" sz="2000" dirty="0">
              <a:solidFill>
                <a:schemeClr val="accent6">
                  <a:lumMod val="50000"/>
                </a:schemeClr>
              </a:solidFill>
              <a:effectLst/>
            </a:endParaRPr>
          </a:p>
          <a:p>
            <a:pPr lvl="1"/>
            <a:r>
              <a:rPr lang="en-ZA" sz="2000" dirty="0"/>
              <a:t>Remuneration of employees (payments to households),</a:t>
            </a:r>
            <a:endParaRPr lang="af-ZA" sz="2000" dirty="0"/>
          </a:p>
          <a:p>
            <a:pPr lvl="1"/>
            <a:r>
              <a:rPr lang="en-ZA" sz="2000" dirty="0"/>
              <a:t>Gross operating surplus (which includes profit and depreciation), and </a:t>
            </a:r>
            <a:endParaRPr lang="af-ZA" sz="2000" dirty="0"/>
          </a:p>
          <a:p>
            <a:pPr lvl="1"/>
            <a:r>
              <a:rPr lang="en-ZA" sz="2000" dirty="0"/>
              <a:t>Net indirect taxes (taxes and subsidies).</a:t>
            </a:r>
            <a:endParaRPr lang="af-ZA" sz="2000" dirty="0"/>
          </a:p>
          <a:p>
            <a:pPr lvl="1"/>
            <a:endParaRPr lang="en-ZA" sz="2000" b="1" dirty="0">
              <a:effectLst/>
            </a:endParaRPr>
          </a:p>
          <a:p>
            <a:r>
              <a:rPr lang="en-ZA" sz="2000" b="1" dirty="0">
                <a:effectLst/>
              </a:rPr>
              <a:t>Employment</a:t>
            </a:r>
          </a:p>
          <a:p>
            <a:r>
              <a:rPr lang="en-ZA" sz="2000" b="1" dirty="0"/>
              <a:t>Household Income</a:t>
            </a:r>
            <a:endParaRPr lang="en-ZA" sz="2000" b="1" dirty="0">
              <a:effectLst/>
            </a:endParaRPr>
          </a:p>
        </p:txBody>
      </p:sp>
    </p:spTree>
    <p:extLst>
      <p:ext uri="{BB962C8B-B14F-4D97-AF65-F5344CB8AC3E}">
        <p14:creationId xmlns:p14="http://schemas.microsoft.com/office/powerpoint/2010/main" val="26420763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50" y="457200"/>
            <a:ext cx="8572500" cy="838200"/>
          </a:xfrm>
        </p:spPr>
        <p:txBody>
          <a:bodyPr/>
          <a:lstStyle/>
          <a:p>
            <a:pPr>
              <a:defRPr/>
            </a:pPr>
            <a:r>
              <a:rPr lang="en-ZA" sz="4000" dirty="0"/>
              <a:t>Economic Modelling Approach</a:t>
            </a:r>
          </a:p>
        </p:txBody>
      </p:sp>
      <p:sp>
        <p:nvSpPr>
          <p:cNvPr id="3" name="Content Placeholder 2"/>
          <p:cNvSpPr>
            <a:spLocks noGrp="1"/>
          </p:cNvSpPr>
          <p:nvPr>
            <p:ph idx="1"/>
          </p:nvPr>
        </p:nvSpPr>
        <p:spPr>
          <a:xfrm>
            <a:off x="285750" y="1428750"/>
            <a:ext cx="8572500" cy="3371850"/>
          </a:xfrm>
        </p:spPr>
        <p:txBody>
          <a:bodyPr/>
          <a:lstStyle/>
          <a:p>
            <a:pPr marL="0" indent="0">
              <a:buNone/>
              <a:defRPr/>
            </a:pPr>
            <a:endParaRPr lang="en-ZA" sz="2400" dirty="0"/>
          </a:p>
          <a:p>
            <a:pPr algn="just">
              <a:buFont typeface="Wingdings" pitchFamily="2" charset="2"/>
              <a:buChar char="Ø"/>
              <a:defRPr/>
            </a:pPr>
            <a:r>
              <a:rPr lang="en-ZA" sz="2800" dirty="0">
                <a:effectLst/>
              </a:rPr>
              <a:t>Enterprise budgets for each irrigation crop and commercial plantation were developed for the </a:t>
            </a:r>
            <a:r>
              <a:rPr lang="en-ZA" sz="2800" dirty="0"/>
              <a:t>study area</a:t>
            </a:r>
            <a:r>
              <a:rPr lang="en-ZA" sz="2800" dirty="0">
                <a:effectLst/>
              </a:rPr>
              <a:t>.</a:t>
            </a:r>
          </a:p>
          <a:p>
            <a:pPr algn="just">
              <a:buFont typeface="Wingdings" pitchFamily="2" charset="2"/>
              <a:buChar char="Ø"/>
              <a:defRPr/>
            </a:pPr>
            <a:endParaRPr lang="en-ZA" sz="2800" dirty="0">
              <a:effectLst/>
            </a:endParaRPr>
          </a:p>
          <a:p>
            <a:pPr algn="just">
              <a:buFont typeface="Wingdings" pitchFamily="2" charset="2"/>
              <a:buChar char="Ø"/>
              <a:defRPr/>
            </a:pPr>
            <a:r>
              <a:rPr lang="en-ZA" sz="2800" dirty="0">
                <a:effectLst/>
              </a:rPr>
              <a:t>Financial Turnovers per Industry were estimated.</a:t>
            </a:r>
          </a:p>
          <a:p>
            <a:pPr marL="0" indent="0">
              <a:buFont typeface="Arial" charset="0"/>
              <a:buNone/>
              <a:defRPr/>
            </a:pPr>
            <a:endParaRPr lang="en-ZA" dirty="0"/>
          </a:p>
        </p:txBody>
      </p:sp>
      <p:sp>
        <p:nvSpPr>
          <p:cNvPr id="4" name="Slide Number Placeholder 3"/>
          <p:cNvSpPr>
            <a:spLocks noGrp="1"/>
          </p:cNvSpPr>
          <p:nvPr>
            <p:ph type="sldNum" sz="quarter" idx="12"/>
          </p:nvPr>
        </p:nvSpPr>
        <p:spPr>
          <a:xfrm>
            <a:off x="6724650" y="6492875"/>
            <a:ext cx="2133600" cy="365125"/>
          </a:xfrm>
          <a:prstGeom prst="rect">
            <a:avLst/>
          </a:prstGeom>
        </p:spPr>
        <p:txBody>
          <a:bodyPr vert="horz" wrap="square" lIns="91440" tIns="45720" rIns="91440" bIns="45720" numCol="1" anchor="ctr" anchorCtr="0" compatLnSpc="1">
            <a:prstTxWarp prst="textNoShape">
              <a:avLst/>
            </a:prstTxWarp>
          </a:bodyPr>
          <a:lstStyle>
            <a:defPPr>
              <a:defRPr lang="en-GB"/>
            </a:defPPr>
            <a:lvl1pPr algn="r" rtl="0" eaLnBrk="0" fontAlgn="base" hangingPunct="0">
              <a:lnSpc>
                <a:spcPct val="110000"/>
              </a:lnSpc>
              <a:spcBef>
                <a:spcPct val="20000"/>
              </a:spcBef>
              <a:spcAft>
                <a:spcPct val="0"/>
              </a:spcAft>
              <a:defRPr sz="1200" b="1" kern="1200">
                <a:solidFill>
                  <a:schemeClr val="bg2"/>
                </a:solidFill>
                <a:latin typeface="Calibri" pitchFamily="34" charset="0"/>
                <a:ea typeface="ＭＳ Ｐゴシック" pitchFamily="1" charset="-128"/>
                <a:cs typeface="+mn-cs"/>
              </a:defRPr>
            </a:lvl1pPr>
            <a:lvl2pPr marL="457200" algn="l" rtl="0" fontAlgn="base">
              <a:spcBef>
                <a:spcPct val="0"/>
              </a:spcBef>
              <a:spcAft>
                <a:spcPct val="0"/>
              </a:spcAft>
              <a:defRPr sz="3000" kern="1200">
                <a:solidFill>
                  <a:schemeClr val="tx2"/>
                </a:solidFill>
                <a:latin typeface="Tahoma" pitchFamily="34" charset="0"/>
                <a:ea typeface="+mn-ea"/>
                <a:cs typeface="Arial" charset="0"/>
              </a:defRPr>
            </a:lvl2pPr>
            <a:lvl3pPr marL="914400" algn="l" rtl="0" fontAlgn="base">
              <a:spcBef>
                <a:spcPct val="0"/>
              </a:spcBef>
              <a:spcAft>
                <a:spcPct val="0"/>
              </a:spcAft>
              <a:defRPr sz="3000" kern="1200">
                <a:solidFill>
                  <a:schemeClr val="tx2"/>
                </a:solidFill>
                <a:latin typeface="Tahoma" pitchFamily="34" charset="0"/>
                <a:ea typeface="+mn-ea"/>
                <a:cs typeface="Arial" charset="0"/>
              </a:defRPr>
            </a:lvl3pPr>
            <a:lvl4pPr marL="1371600" algn="l" rtl="0" fontAlgn="base">
              <a:spcBef>
                <a:spcPct val="0"/>
              </a:spcBef>
              <a:spcAft>
                <a:spcPct val="0"/>
              </a:spcAft>
              <a:defRPr sz="3000" kern="1200">
                <a:solidFill>
                  <a:schemeClr val="tx2"/>
                </a:solidFill>
                <a:latin typeface="Tahoma" pitchFamily="34" charset="0"/>
                <a:ea typeface="+mn-ea"/>
                <a:cs typeface="Arial" charset="0"/>
              </a:defRPr>
            </a:lvl4pPr>
            <a:lvl5pPr marL="1828800" algn="l" rtl="0" fontAlgn="base">
              <a:spcBef>
                <a:spcPct val="0"/>
              </a:spcBef>
              <a:spcAft>
                <a:spcPct val="0"/>
              </a:spcAft>
              <a:defRPr sz="3000" kern="1200">
                <a:solidFill>
                  <a:schemeClr val="tx2"/>
                </a:solidFill>
                <a:latin typeface="Tahoma" pitchFamily="34" charset="0"/>
                <a:ea typeface="+mn-ea"/>
                <a:cs typeface="Arial" charset="0"/>
              </a:defRPr>
            </a:lvl5pPr>
            <a:lvl6pPr marL="2286000" algn="l" defTabSz="914400" rtl="0" eaLnBrk="1" latinLnBrk="0" hangingPunct="1">
              <a:defRPr sz="3000" kern="1200">
                <a:solidFill>
                  <a:schemeClr val="tx2"/>
                </a:solidFill>
                <a:latin typeface="Tahoma" pitchFamily="34" charset="0"/>
                <a:ea typeface="+mn-ea"/>
                <a:cs typeface="Arial" charset="0"/>
              </a:defRPr>
            </a:lvl6pPr>
            <a:lvl7pPr marL="2743200" algn="l" defTabSz="914400" rtl="0" eaLnBrk="1" latinLnBrk="0" hangingPunct="1">
              <a:defRPr sz="3000" kern="1200">
                <a:solidFill>
                  <a:schemeClr val="tx2"/>
                </a:solidFill>
                <a:latin typeface="Tahoma" pitchFamily="34" charset="0"/>
                <a:ea typeface="+mn-ea"/>
                <a:cs typeface="Arial" charset="0"/>
              </a:defRPr>
            </a:lvl7pPr>
            <a:lvl8pPr marL="3200400" algn="l" defTabSz="914400" rtl="0" eaLnBrk="1" latinLnBrk="0" hangingPunct="1">
              <a:defRPr sz="3000" kern="1200">
                <a:solidFill>
                  <a:schemeClr val="tx2"/>
                </a:solidFill>
                <a:latin typeface="Tahoma" pitchFamily="34" charset="0"/>
                <a:ea typeface="+mn-ea"/>
                <a:cs typeface="Arial" charset="0"/>
              </a:defRPr>
            </a:lvl8pPr>
            <a:lvl9pPr marL="3657600" algn="l" defTabSz="914400" rtl="0" eaLnBrk="1" latinLnBrk="0" hangingPunct="1">
              <a:defRPr sz="3000" kern="1200">
                <a:solidFill>
                  <a:schemeClr val="tx2"/>
                </a:solidFill>
                <a:latin typeface="Tahoma" pitchFamily="34" charset="0"/>
                <a:ea typeface="+mn-ea"/>
                <a:cs typeface="Arial" charset="0"/>
              </a:defRPr>
            </a:lvl9pPr>
          </a:lstStyle>
          <a:p>
            <a:pPr>
              <a:defRPr/>
            </a:pPr>
            <a:fld id="{155497DA-527F-47B3-BD7A-2762A74330B1}" type="slidenum">
              <a:rPr lang="en-US" smtClean="0"/>
              <a:pPr>
                <a:defRPr/>
              </a:pPr>
              <a:t>7</a:t>
            </a:fld>
            <a:endParaRPr lang="en-US" dirty="0"/>
          </a:p>
        </p:txBody>
      </p:sp>
    </p:spTree>
    <p:extLst>
      <p:ext uri="{BB962C8B-B14F-4D97-AF65-F5344CB8AC3E}">
        <p14:creationId xmlns:p14="http://schemas.microsoft.com/office/powerpoint/2010/main" val="15303608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D4D102D-154E-433B-8BB7-9FE41E7ADED4}" type="slidenum">
              <a:rPr lang="en-US" smtClean="0"/>
              <a:pPr>
                <a:defRPr/>
              </a:pPr>
              <a:t>8</a:t>
            </a:fld>
            <a:endParaRPr lang="en-US" dirty="0"/>
          </a:p>
        </p:txBody>
      </p:sp>
      <p:sp>
        <p:nvSpPr>
          <p:cNvPr id="3" name="Rectangle 2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f-ZA"/>
          </a:p>
        </p:txBody>
      </p:sp>
      <p:grpSp>
        <p:nvGrpSpPr>
          <p:cNvPr id="5" name="Group 1"/>
          <p:cNvGrpSpPr>
            <a:grpSpLocks noChangeAspect="1"/>
          </p:cNvGrpSpPr>
          <p:nvPr/>
        </p:nvGrpSpPr>
        <p:grpSpPr bwMode="auto">
          <a:xfrm>
            <a:off x="1628203" y="738615"/>
            <a:ext cx="5715000" cy="5173017"/>
            <a:chOff x="3574" y="6232"/>
            <a:chExt cx="7134" cy="6582"/>
          </a:xfrm>
        </p:grpSpPr>
        <p:sp>
          <p:nvSpPr>
            <p:cNvPr id="6" name="AutoShape 25"/>
            <p:cNvSpPr>
              <a:spLocks noChangeAspect="1" noChangeArrowheads="1" noTextEdit="1"/>
            </p:cNvSpPr>
            <p:nvPr/>
          </p:nvSpPr>
          <p:spPr bwMode="auto">
            <a:xfrm>
              <a:off x="3574" y="6232"/>
              <a:ext cx="7134" cy="6582"/>
            </a:xfrm>
            <a:prstGeom prst="rect">
              <a:avLst/>
            </a:prstGeom>
            <a:noFill/>
            <a:ln w="15875">
              <a:solidFill>
                <a:srgbClr val="C2D69B"/>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f-ZA"/>
            </a:p>
          </p:txBody>
        </p:sp>
        <p:sp>
          <p:nvSpPr>
            <p:cNvPr id="7" name="Text Box 24"/>
            <p:cNvSpPr txBox="1">
              <a:spLocks noChangeArrowheads="1"/>
            </p:cNvSpPr>
            <p:nvPr/>
          </p:nvSpPr>
          <p:spPr bwMode="auto">
            <a:xfrm>
              <a:off x="3574" y="7864"/>
              <a:ext cx="3234" cy="388"/>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rgbClr val="000000"/>
                  </a:solidFill>
                  <a:effectLst/>
                  <a:latin typeface="Arial" pitchFamily="34" charset="0"/>
                  <a:ea typeface="Times New Roman" pitchFamily="18" charset="0"/>
                  <a:cs typeface="Arial" pitchFamily="34" charset="0"/>
                </a:rPr>
                <a:t>Interest on Working Capital</a:t>
              </a:r>
              <a:endParaRPr kumimoji="0" lang="en-GB" sz="3600" b="0" i="0" u="none" strike="noStrike" cap="none" normalizeH="0" baseline="0" dirty="0">
                <a:ln>
                  <a:noFill/>
                </a:ln>
                <a:solidFill>
                  <a:schemeClr val="tx1"/>
                </a:solidFill>
                <a:effectLst/>
                <a:latin typeface="Arial" pitchFamily="34" charset="0"/>
              </a:endParaRPr>
            </a:p>
          </p:txBody>
        </p:sp>
        <p:sp>
          <p:nvSpPr>
            <p:cNvPr id="8" name="Text Box 23"/>
            <p:cNvSpPr txBox="1">
              <a:spLocks noChangeArrowheads="1"/>
            </p:cNvSpPr>
            <p:nvPr/>
          </p:nvSpPr>
          <p:spPr bwMode="auto">
            <a:xfrm>
              <a:off x="7474" y="7096"/>
              <a:ext cx="3234" cy="65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BBE0E3"/>
                  </a:solidFill>
                </a14:hiddenFill>
              </a:ext>
            </a:extLst>
          </p:spPr>
          <p:txBody>
            <a:bodyPr vert="horz" wrap="square" lIns="91440" tIns="45720" rIns="91440" bIns="45720" numCol="1" anchor="t"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rgbClr val="000000"/>
                  </a:solidFill>
                  <a:effectLst/>
                  <a:latin typeface="Arial" pitchFamily="34" charset="0"/>
                  <a:ea typeface="Times New Roman" pitchFamily="18" charset="0"/>
                  <a:cs typeface="Arial" pitchFamily="34" charset="0"/>
                </a:rPr>
                <a:t>Marketing Cost, Pre-Harvest Cost, Harvest Cost</a:t>
              </a:r>
              <a:endParaRPr kumimoji="0" lang="en-GB" sz="3600" b="0" i="0" u="none" strike="noStrike" cap="none" normalizeH="0" baseline="0" dirty="0">
                <a:ln>
                  <a:noFill/>
                </a:ln>
                <a:solidFill>
                  <a:schemeClr val="tx1"/>
                </a:solidFill>
                <a:effectLst/>
                <a:latin typeface="Arial" pitchFamily="34" charset="0"/>
              </a:endParaRPr>
            </a:p>
          </p:txBody>
        </p:sp>
        <p:sp>
          <p:nvSpPr>
            <p:cNvPr id="9" name="Text Box 22"/>
            <p:cNvSpPr txBox="1">
              <a:spLocks noChangeArrowheads="1"/>
            </p:cNvSpPr>
            <p:nvPr/>
          </p:nvSpPr>
          <p:spPr bwMode="auto">
            <a:xfrm>
              <a:off x="3574" y="8682"/>
              <a:ext cx="3234" cy="388"/>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rgbClr val="000000"/>
                  </a:solidFill>
                  <a:effectLst/>
                  <a:latin typeface="Arial" pitchFamily="34" charset="0"/>
                  <a:ea typeface="Times New Roman" pitchFamily="18" charset="0"/>
                  <a:cs typeface="Arial" pitchFamily="34" charset="0"/>
                </a:rPr>
                <a:t>Gross Margin</a:t>
              </a:r>
              <a:endParaRPr kumimoji="0" lang="en-GB" sz="3600" b="0" i="0" u="none" strike="noStrike" cap="none" normalizeH="0" baseline="0" dirty="0">
                <a:ln>
                  <a:noFill/>
                </a:ln>
                <a:solidFill>
                  <a:schemeClr val="tx1"/>
                </a:solidFill>
                <a:effectLst/>
                <a:latin typeface="Arial" pitchFamily="34" charset="0"/>
              </a:endParaRPr>
            </a:p>
          </p:txBody>
        </p:sp>
        <p:sp>
          <p:nvSpPr>
            <p:cNvPr id="10" name="Text Box 21"/>
            <p:cNvSpPr txBox="1">
              <a:spLocks noChangeArrowheads="1"/>
            </p:cNvSpPr>
            <p:nvPr/>
          </p:nvSpPr>
          <p:spPr bwMode="auto">
            <a:xfrm>
              <a:off x="7474" y="9400"/>
              <a:ext cx="3234" cy="14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BBE0E3"/>
                  </a:solidFill>
                </a14:hiddenFill>
              </a:ext>
            </a:extLst>
          </p:spPr>
          <p:txBody>
            <a:bodyPr vert="horz" wrap="square" lIns="91440" tIns="45720" rIns="91440" bIns="45720" numCol="1" anchor="t"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rgbClr val="000000"/>
                  </a:solidFill>
                  <a:effectLst/>
                  <a:latin typeface="Arial" pitchFamily="34" charset="0"/>
                  <a:ea typeface="Times New Roman" pitchFamily="18" charset="0"/>
                  <a:cs typeface="Arial" pitchFamily="34" charset="0"/>
                </a:rPr>
                <a:t>Depreciation, Labour, Insurance, Repair and Maintenance, Administrative Cost, Fuel and Electricity, Sundry Items</a:t>
              </a:r>
              <a:endParaRPr kumimoji="0" lang="en-GB" sz="3600" b="0" i="0" u="none" strike="noStrike" cap="none" normalizeH="0" baseline="0" dirty="0">
                <a:ln>
                  <a:noFill/>
                </a:ln>
                <a:solidFill>
                  <a:schemeClr val="tx1"/>
                </a:solidFill>
                <a:effectLst/>
                <a:latin typeface="Arial" pitchFamily="34" charset="0"/>
              </a:endParaRPr>
            </a:p>
          </p:txBody>
        </p:sp>
        <p:sp>
          <p:nvSpPr>
            <p:cNvPr id="11" name="Text Box 20"/>
            <p:cNvSpPr txBox="1">
              <a:spLocks noChangeArrowheads="1"/>
            </p:cNvSpPr>
            <p:nvPr/>
          </p:nvSpPr>
          <p:spPr bwMode="auto">
            <a:xfrm>
              <a:off x="3574" y="10936"/>
              <a:ext cx="3234" cy="388"/>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rgbClr val="000000"/>
                  </a:solidFill>
                  <a:effectLst/>
                  <a:latin typeface="Arial" pitchFamily="34" charset="0"/>
                  <a:ea typeface="Times New Roman" pitchFamily="18" charset="0"/>
                  <a:cs typeface="Arial" pitchFamily="34" charset="0"/>
                </a:rPr>
                <a:t>Net Farm Income</a:t>
              </a:r>
              <a:endParaRPr kumimoji="0" lang="en-GB" sz="3600" b="0" i="0" u="none" strike="noStrike" cap="none" normalizeH="0" baseline="0" dirty="0">
                <a:ln>
                  <a:noFill/>
                </a:ln>
                <a:solidFill>
                  <a:schemeClr val="tx1"/>
                </a:solidFill>
                <a:effectLst/>
                <a:latin typeface="Arial" pitchFamily="34" charset="0"/>
              </a:endParaRPr>
            </a:p>
          </p:txBody>
        </p:sp>
        <p:sp>
          <p:nvSpPr>
            <p:cNvPr id="12" name="Text Box 19"/>
            <p:cNvSpPr txBox="1">
              <a:spLocks noChangeArrowheads="1"/>
            </p:cNvSpPr>
            <p:nvPr/>
          </p:nvSpPr>
          <p:spPr bwMode="auto">
            <a:xfrm>
              <a:off x="3574" y="11896"/>
              <a:ext cx="3234" cy="388"/>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a:ln>
                    <a:noFill/>
                  </a:ln>
                  <a:solidFill>
                    <a:srgbClr val="000000"/>
                  </a:solidFill>
                  <a:effectLst/>
                  <a:latin typeface="Arial" pitchFamily="34" charset="0"/>
                  <a:ea typeface="Times New Roman" pitchFamily="18" charset="0"/>
                  <a:cs typeface="Arial" pitchFamily="34" charset="0"/>
                </a:rPr>
                <a:t>Net Income</a:t>
              </a:r>
              <a:endParaRPr kumimoji="0" lang="en-GB" sz="3600" b="0" i="0" u="none" strike="noStrike" cap="none" normalizeH="0" baseline="0">
                <a:ln>
                  <a:noFill/>
                </a:ln>
                <a:solidFill>
                  <a:schemeClr val="tx1"/>
                </a:solidFill>
                <a:effectLst/>
                <a:latin typeface="Arial" pitchFamily="34" charset="0"/>
              </a:endParaRPr>
            </a:p>
          </p:txBody>
        </p:sp>
        <p:sp>
          <p:nvSpPr>
            <p:cNvPr id="14" name="Text Box 17"/>
            <p:cNvSpPr txBox="1">
              <a:spLocks noChangeArrowheads="1"/>
            </p:cNvSpPr>
            <p:nvPr/>
          </p:nvSpPr>
          <p:spPr bwMode="auto">
            <a:xfrm>
              <a:off x="3574" y="7192"/>
              <a:ext cx="3234" cy="388"/>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rgbClr val="000000"/>
                  </a:solidFill>
                  <a:effectLst/>
                  <a:latin typeface="Arial" pitchFamily="34" charset="0"/>
                  <a:ea typeface="Times New Roman" pitchFamily="18" charset="0"/>
                  <a:cs typeface="Arial" pitchFamily="34" charset="0"/>
                </a:rPr>
                <a:t>Variable Cost</a:t>
              </a:r>
              <a:endParaRPr kumimoji="0" lang="en-GB" sz="3600" b="0" i="0" u="none" strike="noStrike" cap="none" normalizeH="0" baseline="0" dirty="0">
                <a:ln>
                  <a:noFill/>
                </a:ln>
                <a:solidFill>
                  <a:schemeClr val="tx1"/>
                </a:solidFill>
                <a:effectLst/>
                <a:latin typeface="Arial" pitchFamily="34" charset="0"/>
              </a:endParaRPr>
            </a:p>
          </p:txBody>
        </p:sp>
        <p:sp>
          <p:nvSpPr>
            <p:cNvPr id="15" name="Text Box 16"/>
            <p:cNvSpPr txBox="1">
              <a:spLocks noChangeArrowheads="1"/>
            </p:cNvSpPr>
            <p:nvPr/>
          </p:nvSpPr>
          <p:spPr bwMode="auto">
            <a:xfrm>
              <a:off x="7474" y="8344"/>
              <a:ext cx="3234" cy="93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BBE0E3"/>
                  </a:solidFill>
                </a14:hiddenFill>
              </a:ext>
            </a:extLst>
          </p:spPr>
          <p:txBody>
            <a:bodyPr vert="horz" wrap="square" lIns="91440" tIns="45720" rIns="91440" bIns="45720" numCol="1" anchor="t"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rgbClr val="000000"/>
                  </a:solidFill>
                  <a:effectLst/>
                  <a:latin typeface="Arial" pitchFamily="34" charset="0"/>
                  <a:ea typeface="Times New Roman" pitchFamily="18" charset="0"/>
                  <a:cs typeface="Arial" pitchFamily="34" charset="0"/>
                </a:rPr>
                <a:t>Gross Income </a:t>
              </a:r>
              <a:r>
                <a:rPr kumimoji="0" lang="en-GB" sz="1400" b="0" i="1" u="none" strike="noStrike" cap="none" normalizeH="0" baseline="0" dirty="0">
                  <a:ln>
                    <a:noFill/>
                  </a:ln>
                  <a:solidFill>
                    <a:srgbClr val="000000"/>
                  </a:solidFill>
                  <a:effectLst/>
                  <a:latin typeface="Arial" pitchFamily="34" charset="0"/>
                  <a:ea typeface="Times New Roman" pitchFamily="18" charset="0"/>
                  <a:cs typeface="Arial" pitchFamily="34" charset="0"/>
                </a:rPr>
                <a:t>minus</a:t>
              </a:r>
              <a:r>
                <a:rPr kumimoji="0" lang="en-GB" sz="1400" b="0" i="0" u="none" strike="noStrike" cap="none" normalizeH="0" baseline="0" dirty="0">
                  <a:ln>
                    <a:noFill/>
                  </a:ln>
                  <a:solidFill>
                    <a:srgbClr val="000000"/>
                  </a:solidFill>
                  <a:effectLst/>
                  <a:latin typeface="Arial" pitchFamily="34" charset="0"/>
                  <a:ea typeface="Times New Roman" pitchFamily="18" charset="0"/>
                  <a:cs typeface="Arial" pitchFamily="34" charset="0"/>
                </a:rPr>
                <a:t> Variable Cost </a:t>
              </a:r>
              <a:r>
                <a:rPr kumimoji="0" lang="en-GB" sz="1400" b="0" i="1" u="none" strike="noStrike" cap="none" normalizeH="0" baseline="0" dirty="0">
                  <a:ln>
                    <a:noFill/>
                  </a:ln>
                  <a:solidFill>
                    <a:srgbClr val="000000"/>
                  </a:solidFill>
                  <a:effectLst/>
                  <a:latin typeface="Arial" pitchFamily="34" charset="0"/>
                  <a:ea typeface="Times New Roman" pitchFamily="18" charset="0"/>
                  <a:cs typeface="Arial" pitchFamily="34" charset="0"/>
                </a:rPr>
                <a:t>minus </a:t>
              </a:r>
              <a:r>
                <a:rPr kumimoji="0" lang="en-GB" sz="1400" b="0" i="0" u="none" strike="noStrike" cap="none" normalizeH="0" baseline="0" dirty="0">
                  <a:ln>
                    <a:noFill/>
                  </a:ln>
                  <a:solidFill>
                    <a:srgbClr val="000000"/>
                  </a:solidFill>
                  <a:effectLst/>
                  <a:latin typeface="Arial" pitchFamily="34" charset="0"/>
                  <a:ea typeface="Times New Roman" pitchFamily="18" charset="0"/>
                  <a:cs typeface="Arial" pitchFamily="34" charset="0"/>
                </a:rPr>
                <a:t>Interest on Working Capital</a:t>
              </a:r>
              <a:endParaRPr kumimoji="0" lang="en-GB" sz="3600" b="0" i="0" u="none" strike="noStrike" cap="none" normalizeH="0" baseline="0" dirty="0">
                <a:ln>
                  <a:noFill/>
                </a:ln>
                <a:solidFill>
                  <a:schemeClr val="tx1"/>
                </a:solidFill>
                <a:effectLst/>
                <a:latin typeface="Arial" pitchFamily="34" charset="0"/>
              </a:endParaRPr>
            </a:p>
          </p:txBody>
        </p:sp>
        <p:sp>
          <p:nvSpPr>
            <p:cNvPr id="16" name="Text Box 15"/>
            <p:cNvSpPr txBox="1">
              <a:spLocks noChangeArrowheads="1"/>
            </p:cNvSpPr>
            <p:nvPr/>
          </p:nvSpPr>
          <p:spPr bwMode="auto">
            <a:xfrm>
              <a:off x="3574" y="9688"/>
              <a:ext cx="3234" cy="388"/>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a:ln>
                    <a:noFill/>
                  </a:ln>
                  <a:solidFill>
                    <a:srgbClr val="000000"/>
                  </a:solidFill>
                  <a:effectLst/>
                  <a:latin typeface="Arial" pitchFamily="34" charset="0"/>
                  <a:ea typeface="Times New Roman" pitchFamily="18" charset="0"/>
                  <a:cs typeface="Arial" pitchFamily="34" charset="0"/>
                </a:rPr>
                <a:t>Fixed Costs</a:t>
              </a:r>
              <a:endParaRPr kumimoji="0" lang="en-GB" sz="3600" b="0" i="0" u="none" strike="noStrike" cap="none" normalizeH="0" baseline="0">
                <a:ln>
                  <a:noFill/>
                </a:ln>
                <a:solidFill>
                  <a:schemeClr val="tx1"/>
                </a:solidFill>
                <a:effectLst/>
                <a:latin typeface="Arial" pitchFamily="34" charset="0"/>
              </a:endParaRPr>
            </a:p>
          </p:txBody>
        </p:sp>
        <p:sp>
          <p:nvSpPr>
            <p:cNvPr id="13" name="Text Box 18"/>
            <p:cNvSpPr txBox="1">
              <a:spLocks noChangeArrowheads="1"/>
            </p:cNvSpPr>
            <p:nvPr/>
          </p:nvSpPr>
          <p:spPr bwMode="auto">
            <a:xfrm>
              <a:off x="3574" y="6232"/>
              <a:ext cx="3234" cy="666"/>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rgbClr val="000000"/>
                  </a:solidFill>
                  <a:effectLst/>
                  <a:latin typeface="Arial" pitchFamily="34" charset="0"/>
                  <a:ea typeface="Times New Roman" pitchFamily="18" charset="0"/>
                  <a:cs typeface="Arial" pitchFamily="34" charset="0"/>
                </a:rPr>
                <a:t>Gross Income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rgbClr val="000000"/>
                  </a:solidFill>
                  <a:effectLst/>
                  <a:latin typeface="Arial" pitchFamily="34" charset="0"/>
                  <a:ea typeface="Times New Roman" pitchFamily="18" charset="0"/>
                  <a:cs typeface="Arial" pitchFamily="34" charset="0"/>
                </a:rPr>
                <a:t> (Price x Quantity)</a:t>
              </a:r>
              <a:endParaRPr kumimoji="0" lang="en-GB" sz="3600" b="0" i="0" u="none" strike="noStrike" cap="none" normalizeH="0" baseline="0" dirty="0">
                <a:ln>
                  <a:noFill/>
                </a:ln>
                <a:solidFill>
                  <a:schemeClr val="tx1"/>
                </a:solidFill>
                <a:effectLst/>
                <a:latin typeface="Arial" pitchFamily="34" charset="0"/>
              </a:endParaRPr>
            </a:p>
          </p:txBody>
        </p:sp>
        <p:sp>
          <p:nvSpPr>
            <p:cNvPr id="17" name="Text Box 14"/>
            <p:cNvSpPr txBox="1">
              <a:spLocks noChangeArrowheads="1"/>
            </p:cNvSpPr>
            <p:nvPr/>
          </p:nvSpPr>
          <p:spPr bwMode="auto">
            <a:xfrm>
              <a:off x="7474" y="10936"/>
              <a:ext cx="3139" cy="66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BBE0E3"/>
                  </a:solidFill>
                </a14:hiddenFill>
              </a:ext>
            </a:extLst>
          </p:spPr>
          <p:txBody>
            <a:bodyPr vert="horz" wrap="square" lIns="91440" tIns="45720" rIns="91440" bIns="45720" numCol="1" anchor="t"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rgbClr val="000000"/>
                  </a:solidFill>
                  <a:effectLst/>
                  <a:latin typeface="Arial" pitchFamily="34" charset="0"/>
                  <a:ea typeface="Times New Roman" pitchFamily="18" charset="0"/>
                  <a:cs typeface="Arial" pitchFamily="34" charset="0"/>
                </a:rPr>
                <a:t>Gross Margin </a:t>
              </a:r>
              <a:r>
                <a:rPr kumimoji="0" lang="en-GB" sz="1400" b="0" i="1" u="none" strike="noStrike" cap="none" normalizeH="0" baseline="0" dirty="0">
                  <a:ln>
                    <a:noFill/>
                  </a:ln>
                  <a:solidFill>
                    <a:srgbClr val="000000"/>
                  </a:solidFill>
                  <a:effectLst/>
                  <a:latin typeface="Arial" pitchFamily="34" charset="0"/>
                  <a:ea typeface="Times New Roman" pitchFamily="18" charset="0"/>
                  <a:cs typeface="Arial" pitchFamily="34" charset="0"/>
                </a:rPr>
                <a:t>minus </a:t>
              </a:r>
              <a:r>
                <a:rPr kumimoji="0" lang="en-GB" sz="1400" b="0" i="0" u="none" strike="noStrike" cap="none" normalizeH="0" baseline="0" dirty="0">
                  <a:ln>
                    <a:noFill/>
                  </a:ln>
                  <a:solidFill>
                    <a:srgbClr val="000000"/>
                  </a:solidFill>
                  <a:effectLst/>
                  <a:latin typeface="Arial" pitchFamily="34" charset="0"/>
                  <a:ea typeface="Times New Roman" pitchFamily="18" charset="0"/>
                  <a:cs typeface="Arial" pitchFamily="34" charset="0"/>
                </a:rPr>
                <a:t>Fixed Costs</a:t>
              </a:r>
              <a:endParaRPr kumimoji="0" lang="en-GB" sz="3600" b="0" i="0" u="none" strike="noStrike" cap="none" normalizeH="0" baseline="0" dirty="0">
                <a:ln>
                  <a:noFill/>
                </a:ln>
                <a:solidFill>
                  <a:schemeClr val="tx1"/>
                </a:solidFill>
                <a:effectLst/>
                <a:latin typeface="Arial" pitchFamily="34" charset="0"/>
              </a:endParaRPr>
            </a:p>
          </p:txBody>
        </p:sp>
        <p:sp>
          <p:nvSpPr>
            <p:cNvPr id="18" name="Text Box 13"/>
            <p:cNvSpPr txBox="1">
              <a:spLocks noChangeArrowheads="1"/>
            </p:cNvSpPr>
            <p:nvPr/>
          </p:nvSpPr>
          <p:spPr bwMode="auto">
            <a:xfrm>
              <a:off x="7474" y="11848"/>
              <a:ext cx="3234" cy="96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BBE0E3"/>
                  </a:solidFill>
                </a14:hiddenFill>
              </a:ext>
            </a:extLst>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rgbClr val="000000"/>
                  </a:solidFill>
                  <a:effectLst/>
                  <a:latin typeface="Arial" pitchFamily="34" charset="0"/>
                  <a:ea typeface="Times New Roman" pitchFamily="18" charset="0"/>
                  <a:cs typeface="Arial" pitchFamily="34" charset="0"/>
                </a:rPr>
                <a:t>Net Farm Income </a:t>
              </a:r>
              <a:r>
                <a:rPr kumimoji="0" lang="en-GB" sz="1400" b="0" i="1" u="none" strike="noStrike" cap="none" normalizeH="0" baseline="0" dirty="0">
                  <a:ln>
                    <a:noFill/>
                  </a:ln>
                  <a:solidFill>
                    <a:srgbClr val="000000"/>
                  </a:solidFill>
                  <a:effectLst/>
                  <a:latin typeface="Arial" pitchFamily="34" charset="0"/>
                  <a:ea typeface="Times New Roman" pitchFamily="18" charset="0"/>
                  <a:cs typeface="Arial" pitchFamily="34" charset="0"/>
                </a:rPr>
                <a:t>minus</a:t>
              </a:r>
              <a:r>
                <a:rPr kumimoji="0" lang="en-GB" sz="1400" b="0" i="0" u="none" strike="noStrike" cap="none" normalizeH="0" baseline="0" dirty="0">
                  <a:ln>
                    <a:noFill/>
                  </a:ln>
                  <a:solidFill>
                    <a:srgbClr val="000000"/>
                  </a:solidFill>
                  <a:effectLst/>
                  <a:latin typeface="Arial" pitchFamily="34" charset="0"/>
                  <a:ea typeface="Times New Roman" pitchFamily="18" charset="0"/>
                  <a:cs typeface="Arial" pitchFamily="34" charset="0"/>
                </a:rPr>
                <a:t> Yield on Land Value, Yield on Capital, Management Fees</a:t>
              </a:r>
              <a:endParaRPr kumimoji="0" lang="en-GB" sz="3600" b="0" i="0" u="none" strike="noStrike" cap="none" normalizeH="0" baseline="0" dirty="0">
                <a:ln>
                  <a:noFill/>
                </a:ln>
                <a:solidFill>
                  <a:schemeClr val="tx1"/>
                </a:solidFill>
                <a:effectLst/>
                <a:latin typeface="Arial" pitchFamily="34" charset="0"/>
              </a:endParaRPr>
            </a:p>
          </p:txBody>
        </p:sp>
        <p:sp>
          <p:nvSpPr>
            <p:cNvPr id="25" name="Line 6"/>
            <p:cNvSpPr>
              <a:spLocks noChangeShapeType="1"/>
            </p:cNvSpPr>
            <p:nvPr/>
          </p:nvSpPr>
          <p:spPr bwMode="auto">
            <a:xfrm>
              <a:off x="6808" y="7384"/>
              <a:ext cx="666"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af-ZA"/>
            </a:p>
          </p:txBody>
        </p:sp>
        <p:sp>
          <p:nvSpPr>
            <p:cNvPr id="26" name="Line 5"/>
            <p:cNvSpPr>
              <a:spLocks noChangeShapeType="1"/>
            </p:cNvSpPr>
            <p:nvPr/>
          </p:nvSpPr>
          <p:spPr bwMode="auto">
            <a:xfrm>
              <a:off x="6808" y="8905"/>
              <a:ext cx="666"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af-ZA"/>
            </a:p>
          </p:txBody>
        </p:sp>
        <p:sp>
          <p:nvSpPr>
            <p:cNvPr id="27" name="Line 4"/>
            <p:cNvSpPr>
              <a:spLocks noChangeShapeType="1"/>
            </p:cNvSpPr>
            <p:nvPr/>
          </p:nvSpPr>
          <p:spPr bwMode="auto">
            <a:xfrm>
              <a:off x="6808" y="9880"/>
              <a:ext cx="666"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af-ZA"/>
            </a:p>
          </p:txBody>
        </p:sp>
        <p:sp>
          <p:nvSpPr>
            <p:cNvPr id="28" name="Line 3"/>
            <p:cNvSpPr>
              <a:spLocks noChangeShapeType="1"/>
            </p:cNvSpPr>
            <p:nvPr/>
          </p:nvSpPr>
          <p:spPr bwMode="auto">
            <a:xfrm>
              <a:off x="6808" y="11128"/>
              <a:ext cx="666"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af-ZA"/>
            </a:p>
          </p:txBody>
        </p:sp>
        <p:sp>
          <p:nvSpPr>
            <p:cNvPr id="29" name="Line 2"/>
            <p:cNvSpPr>
              <a:spLocks noChangeShapeType="1"/>
            </p:cNvSpPr>
            <p:nvPr/>
          </p:nvSpPr>
          <p:spPr bwMode="auto">
            <a:xfrm>
              <a:off x="6808" y="12088"/>
              <a:ext cx="666"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af-ZA"/>
            </a:p>
          </p:txBody>
        </p:sp>
      </p:grpSp>
      <p:sp>
        <p:nvSpPr>
          <p:cNvPr id="4" name="Arrow: Down 3">
            <a:extLst>
              <a:ext uri="{FF2B5EF4-FFF2-40B4-BE49-F238E27FC236}">
                <a16:creationId xmlns:a16="http://schemas.microsoft.com/office/drawing/2014/main" id="{3E5A3D4D-7C38-293F-5CD6-51E6D475B7A5}"/>
              </a:ext>
            </a:extLst>
          </p:cNvPr>
          <p:cNvSpPr/>
          <p:nvPr/>
        </p:nvSpPr>
        <p:spPr>
          <a:xfrm>
            <a:off x="4104639" y="1285390"/>
            <a:ext cx="228600" cy="4009050"/>
          </a:xfrm>
          <a:prstGeom prst="down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ZA"/>
          </a:p>
        </p:txBody>
      </p:sp>
      <p:sp>
        <p:nvSpPr>
          <p:cNvPr id="30" name="Rectangle 39"/>
          <p:cNvSpPr>
            <a:spLocks noChangeArrowheads="1"/>
          </p:cNvSpPr>
          <p:nvPr/>
        </p:nvSpPr>
        <p:spPr bwMode="auto">
          <a:xfrm>
            <a:off x="0" y="57197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af-ZA" sz="1800" b="0" i="0" u="none" strike="noStrike" cap="none" normalizeH="0" baseline="0">
              <a:ln>
                <a:noFill/>
              </a:ln>
              <a:solidFill>
                <a:schemeClr val="tx1"/>
              </a:solidFill>
              <a:effectLst/>
              <a:latin typeface="Arial" pitchFamily="34" charset="0"/>
            </a:endParaRPr>
          </a:p>
        </p:txBody>
      </p:sp>
      <p:sp>
        <p:nvSpPr>
          <p:cNvPr id="31" name="TextBox 30"/>
          <p:cNvSpPr txBox="1"/>
          <p:nvPr/>
        </p:nvSpPr>
        <p:spPr>
          <a:xfrm>
            <a:off x="1101327" y="184617"/>
            <a:ext cx="6768752" cy="553998"/>
          </a:xfrm>
          <a:prstGeom prst="rect">
            <a:avLst/>
          </a:prstGeom>
          <a:noFill/>
        </p:spPr>
        <p:txBody>
          <a:bodyPr wrap="square" rtlCol="0">
            <a:spAutoFit/>
          </a:bodyPr>
          <a:lstStyle/>
          <a:p>
            <a:pPr algn="ctr"/>
            <a:r>
              <a:rPr lang="en-US" dirty="0"/>
              <a:t>Enterprise Budget structure (Irrigation)</a:t>
            </a:r>
            <a:endParaRPr lang="af-ZA" dirty="0"/>
          </a:p>
        </p:txBody>
      </p:sp>
    </p:spTree>
    <p:extLst>
      <p:ext uri="{BB962C8B-B14F-4D97-AF65-F5344CB8AC3E}">
        <p14:creationId xmlns:p14="http://schemas.microsoft.com/office/powerpoint/2010/main" val="40426456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762000"/>
            <a:ext cx="1524000" cy="369888"/>
          </a:xfrm>
          <a:prstGeom prst="rect">
            <a:avLst/>
          </a:prstGeom>
          <a:noFill/>
        </p:spPr>
        <p:txBody>
          <a:bodyPr>
            <a:spAutoFit/>
          </a:bodyPr>
          <a:lstStyle/>
          <a:p>
            <a:pPr fontAlgn="auto">
              <a:spcBef>
                <a:spcPts val="0"/>
              </a:spcBef>
              <a:spcAft>
                <a:spcPts val="0"/>
              </a:spcAft>
              <a:defRPr/>
            </a:pPr>
            <a:endParaRPr lang="en-ZA" sz="1800" dirty="0">
              <a:solidFill>
                <a:prstClr val="black"/>
              </a:solidFill>
              <a:latin typeface="Calibri"/>
              <a:cs typeface="+mn-cs"/>
            </a:endParaRPr>
          </a:p>
        </p:txBody>
      </p:sp>
      <p:sp>
        <p:nvSpPr>
          <p:cNvPr id="5" name="TextBox 4"/>
          <p:cNvSpPr txBox="1"/>
          <p:nvPr/>
        </p:nvSpPr>
        <p:spPr>
          <a:xfrm>
            <a:off x="304800" y="1050142"/>
            <a:ext cx="1801659" cy="923330"/>
          </a:xfrm>
          <a:prstGeom prst="rect">
            <a:avLst/>
          </a:prstGeom>
          <a:ln/>
        </p:spPr>
        <p:style>
          <a:lnRef idx="3">
            <a:schemeClr val="lt1"/>
          </a:lnRef>
          <a:fillRef idx="1">
            <a:schemeClr val="accent3"/>
          </a:fillRef>
          <a:effectRef idx="1">
            <a:schemeClr val="accent3"/>
          </a:effectRef>
          <a:fontRef idx="minor">
            <a:schemeClr val="lt1"/>
          </a:fontRef>
        </p:style>
        <p:txBody>
          <a:bodyPr>
            <a:spAutoFit/>
          </a:bodyPr>
          <a:lstStyle/>
          <a:p>
            <a:pPr algn="ctr" fontAlgn="auto">
              <a:spcBef>
                <a:spcPts val="0"/>
              </a:spcBef>
              <a:spcAft>
                <a:spcPts val="0"/>
              </a:spcAft>
              <a:defRPr/>
            </a:pPr>
            <a:r>
              <a:rPr lang="en-ZA" sz="1800" b="1" dirty="0">
                <a:solidFill>
                  <a:prstClr val="white"/>
                </a:solidFill>
              </a:rPr>
              <a:t>Inputs: </a:t>
            </a:r>
          </a:p>
          <a:p>
            <a:pPr algn="ctr" fontAlgn="auto">
              <a:spcBef>
                <a:spcPts val="0"/>
              </a:spcBef>
              <a:spcAft>
                <a:spcPts val="0"/>
              </a:spcAft>
              <a:defRPr/>
            </a:pPr>
            <a:r>
              <a:rPr lang="en-ZA" sz="1800" b="1" dirty="0">
                <a:solidFill>
                  <a:prstClr val="white"/>
                </a:solidFill>
              </a:rPr>
              <a:t>Irrigation Agriculture</a:t>
            </a:r>
          </a:p>
        </p:txBody>
      </p:sp>
      <p:sp>
        <p:nvSpPr>
          <p:cNvPr id="6" name="TextBox 5"/>
          <p:cNvSpPr txBox="1"/>
          <p:nvPr/>
        </p:nvSpPr>
        <p:spPr>
          <a:xfrm>
            <a:off x="334287" y="2985960"/>
            <a:ext cx="1801659" cy="923330"/>
          </a:xfrm>
          <a:prstGeom prst="rect">
            <a:avLst/>
          </a:prstGeom>
          <a:ln/>
        </p:spPr>
        <p:style>
          <a:lnRef idx="3">
            <a:schemeClr val="lt1"/>
          </a:lnRef>
          <a:fillRef idx="1">
            <a:schemeClr val="accent3"/>
          </a:fillRef>
          <a:effectRef idx="1">
            <a:schemeClr val="accent3"/>
          </a:effectRef>
          <a:fontRef idx="minor">
            <a:schemeClr val="lt1"/>
          </a:fontRef>
        </p:style>
        <p:txBody>
          <a:bodyPr>
            <a:spAutoFit/>
          </a:bodyPr>
          <a:lstStyle/>
          <a:p>
            <a:pPr algn="ctr" fontAlgn="auto">
              <a:spcBef>
                <a:spcPts val="0"/>
              </a:spcBef>
              <a:spcAft>
                <a:spcPts val="0"/>
              </a:spcAft>
              <a:defRPr/>
            </a:pPr>
            <a:r>
              <a:rPr lang="en-ZA" sz="1800" b="1" dirty="0">
                <a:solidFill>
                  <a:prstClr val="white"/>
                </a:solidFill>
              </a:rPr>
              <a:t>Economic</a:t>
            </a:r>
          </a:p>
          <a:p>
            <a:pPr algn="ctr" fontAlgn="auto">
              <a:spcBef>
                <a:spcPts val="0"/>
              </a:spcBef>
              <a:spcAft>
                <a:spcPts val="0"/>
              </a:spcAft>
              <a:defRPr/>
            </a:pPr>
            <a:r>
              <a:rPr lang="en-ZA" sz="1800" b="1" dirty="0">
                <a:solidFill>
                  <a:prstClr val="white"/>
                </a:solidFill>
              </a:rPr>
              <a:t>Water </a:t>
            </a:r>
          </a:p>
          <a:p>
            <a:pPr algn="ctr" fontAlgn="auto">
              <a:spcBef>
                <a:spcPts val="0"/>
              </a:spcBef>
              <a:spcAft>
                <a:spcPts val="0"/>
              </a:spcAft>
              <a:defRPr/>
            </a:pPr>
            <a:r>
              <a:rPr lang="en-ZA" sz="1800" b="1" dirty="0">
                <a:solidFill>
                  <a:prstClr val="white"/>
                </a:solidFill>
              </a:rPr>
              <a:t>Modelling</a:t>
            </a:r>
          </a:p>
        </p:txBody>
      </p:sp>
      <p:sp>
        <p:nvSpPr>
          <p:cNvPr id="7" name="TextBox 6"/>
          <p:cNvSpPr txBox="1"/>
          <p:nvPr/>
        </p:nvSpPr>
        <p:spPr>
          <a:xfrm>
            <a:off x="2849252" y="2118462"/>
            <a:ext cx="5029200" cy="1477328"/>
          </a:xfrm>
          <a:prstGeom prst="rect">
            <a:avLst/>
          </a:prstGeom>
          <a:ln/>
        </p:spPr>
        <p:style>
          <a:lnRef idx="2">
            <a:schemeClr val="accent3"/>
          </a:lnRef>
          <a:fillRef idx="1">
            <a:schemeClr val="lt1"/>
          </a:fillRef>
          <a:effectRef idx="0">
            <a:schemeClr val="accent3"/>
          </a:effectRef>
          <a:fontRef idx="minor">
            <a:schemeClr val="dk1"/>
          </a:fontRef>
        </p:style>
        <p:txBody>
          <a:bodyPr>
            <a:spAutoFit/>
          </a:bodyPr>
          <a:lstStyle/>
          <a:p>
            <a:pPr algn="just" fontAlgn="auto">
              <a:spcBef>
                <a:spcPts val="0"/>
              </a:spcBef>
              <a:spcAft>
                <a:spcPts val="0"/>
              </a:spcAft>
              <a:defRPr/>
            </a:pPr>
            <a:r>
              <a:rPr lang="en-ZA" sz="1800" b="1" dirty="0">
                <a:solidFill>
                  <a:prstClr val="black"/>
                </a:solidFill>
              </a:rPr>
              <a:t>Costs distributed to economic sectors taken up in the economy</a:t>
            </a:r>
            <a:r>
              <a:rPr lang="en-ZA" sz="1800" dirty="0">
                <a:solidFill>
                  <a:prstClr val="black"/>
                </a:solidFill>
              </a:rPr>
              <a:t> </a:t>
            </a:r>
            <a:r>
              <a:rPr lang="en-ZA" sz="1800" b="1" i="1" dirty="0">
                <a:solidFill>
                  <a:prstClr val="black"/>
                </a:solidFill>
              </a:rPr>
              <a:t>(Agriculture, Mining, Manufacturing, Electricity, Water, Trade and Accommodation, Transport and Communication, Financial and Business Services</a:t>
            </a:r>
            <a:r>
              <a:rPr lang="en-ZA" sz="1800" dirty="0">
                <a:solidFill>
                  <a:prstClr val="black"/>
                </a:solidFill>
              </a:rPr>
              <a:t>) </a:t>
            </a:r>
          </a:p>
        </p:txBody>
      </p:sp>
      <p:sp>
        <p:nvSpPr>
          <p:cNvPr id="8" name="TextBox 7"/>
          <p:cNvSpPr txBox="1"/>
          <p:nvPr/>
        </p:nvSpPr>
        <p:spPr>
          <a:xfrm>
            <a:off x="2819400" y="1189038"/>
            <a:ext cx="5638800" cy="646331"/>
          </a:xfrm>
          <a:prstGeom prst="rect">
            <a:avLst/>
          </a:prstGeom>
          <a:ln/>
        </p:spPr>
        <p:style>
          <a:lnRef idx="2">
            <a:schemeClr val="accent3"/>
          </a:lnRef>
          <a:fillRef idx="1">
            <a:schemeClr val="lt1"/>
          </a:fillRef>
          <a:effectRef idx="0">
            <a:schemeClr val="accent3"/>
          </a:effectRef>
          <a:fontRef idx="minor">
            <a:schemeClr val="dk1"/>
          </a:fontRef>
        </p:style>
        <p:txBody>
          <a:bodyPr>
            <a:spAutoFit/>
          </a:bodyPr>
          <a:lstStyle/>
          <a:p>
            <a:pPr marL="285750" indent="-285750" fontAlgn="auto">
              <a:spcBef>
                <a:spcPts val="0"/>
              </a:spcBef>
              <a:spcAft>
                <a:spcPts val="0"/>
              </a:spcAft>
              <a:buFont typeface="Wingdings" pitchFamily="2" charset="2"/>
              <a:buChar char="§"/>
              <a:defRPr/>
            </a:pPr>
            <a:r>
              <a:rPr lang="en-ZA" sz="1800" b="1" dirty="0">
                <a:solidFill>
                  <a:prstClr val="black"/>
                </a:solidFill>
              </a:rPr>
              <a:t>Main Drivers: (Water Volume; Hectares)</a:t>
            </a:r>
          </a:p>
          <a:p>
            <a:pPr marL="285750" indent="-285750" fontAlgn="auto">
              <a:spcBef>
                <a:spcPts val="0"/>
              </a:spcBef>
              <a:spcAft>
                <a:spcPts val="0"/>
              </a:spcAft>
              <a:buFont typeface="Wingdings" pitchFamily="2" charset="2"/>
              <a:buChar char="§"/>
              <a:defRPr/>
            </a:pPr>
            <a:r>
              <a:rPr lang="en-ZA" sz="1800" b="1" dirty="0">
                <a:solidFill>
                  <a:prstClr val="black"/>
                </a:solidFill>
              </a:rPr>
              <a:t>Specific Enterprise Budgets (Income and Costs)</a:t>
            </a:r>
          </a:p>
        </p:txBody>
      </p:sp>
      <p:sp>
        <p:nvSpPr>
          <p:cNvPr id="9" name="TextBox 8"/>
          <p:cNvSpPr txBox="1"/>
          <p:nvPr/>
        </p:nvSpPr>
        <p:spPr>
          <a:xfrm>
            <a:off x="2849252" y="4590627"/>
            <a:ext cx="4343400" cy="1200329"/>
          </a:xfrm>
          <a:prstGeom prst="rect">
            <a:avLst/>
          </a:prstGeom>
          <a:ln/>
        </p:spPr>
        <p:style>
          <a:lnRef idx="2">
            <a:schemeClr val="accent3"/>
          </a:lnRef>
          <a:fillRef idx="1">
            <a:schemeClr val="lt1"/>
          </a:fillRef>
          <a:effectRef idx="0">
            <a:schemeClr val="accent3"/>
          </a:effectRef>
          <a:fontRef idx="minor">
            <a:schemeClr val="dk1"/>
          </a:fontRef>
        </p:style>
        <p:txBody>
          <a:bodyPr>
            <a:spAutoFit/>
          </a:bodyPr>
          <a:lstStyle/>
          <a:p>
            <a:pPr algn="just" fontAlgn="auto">
              <a:spcBef>
                <a:spcPts val="0"/>
              </a:spcBef>
              <a:spcAft>
                <a:spcPts val="0"/>
              </a:spcAft>
              <a:defRPr/>
            </a:pPr>
            <a:r>
              <a:rPr lang="en-ZA" sz="1800" b="1" dirty="0">
                <a:solidFill>
                  <a:schemeClr val="tx1"/>
                </a:solidFill>
              </a:rPr>
              <a:t>Direct, Indirect and Induced impacts:</a:t>
            </a:r>
          </a:p>
          <a:p>
            <a:pPr marL="285750" indent="-285750" algn="just" fontAlgn="auto">
              <a:spcBef>
                <a:spcPts val="0"/>
              </a:spcBef>
              <a:spcAft>
                <a:spcPts val="0"/>
              </a:spcAft>
              <a:buFont typeface="Wingdings" pitchFamily="2" charset="2"/>
              <a:buChar char="§"/>
              <a:defRPr/>
            </a:pPr>
            <a:r>
              <a:rPr lang="en-ZA" sz="1800" b="1" dirty="0">
                <a:solidFill>
                  <a:schemeClr val="tx1"/>
                </a:solidFill>
              </a:rPr>
              <a:t>GDP</a:t>
            </a:r>
          </a:p>
          <a:p>
            <a:pPr marL="285750" indent="-285750" algn="just" fontAlgn="auto">
              <a:spcBef>
                <a:spcPts val="0"/>
              </a:spcBef>
              <a:spcAft>
                <a:spcPts val="0"/>
              </a:spcAft>
              <a:buFont typeface="Wingdings" pitchFamily="2" charset="2"/>
              <a:buChar char="§"/>
              <a:defRPr/>
            </a:pPr>
            <a:r>
              <a:rPr lang="en-ZA" sz="1800" b="1" dirty="0">
                <a:solidFill>
                  <a:schemeClr val="tx1"/>
                </a:solidFill>
              </a:rPr>
              <a:t>Employment</a:t>
            </a:r>
          </a:p>
          <a:p>
            <a:pPr marL="285750" indent="-285750" algn="just" fontAlgn="auto">
              <a:spcBef>
                <a:spcPts val="0"/>
              </a:spcBef>
              <a:spcAft>
                <a:spcPts val="0"/>
              </a:spcAft>
              <a:buFont typeface="Wingdings" pitchFamily="2" charset="2"/>
              <a:buChar char="§"/>
              <a:defRPr/>
            </a:pPr>
            <a:r>
              <a:rPr lang="en-ZA" sz="1800" b="1" dirty="0">
                <a:solidFill>
                  <a:schemeClr val="tx1"/>
                </a:solidFill>
              </a:rPr>
              <a:t>Household Income</a:t>
            </a:r>
            <a:r>
              <a:rPr lang="en-ZA" sz="1800" b="1" dirty="0">
                <a:solidFill>
                  <a:prstClr val="white"/>
                </a:solidFill>
              </a:rPr>
              <a:t> </a:t>
            </a:r>
          </a:p>
        </p:txBody>
      </p:sp>
      <p:sp>
        <p:nvSpPr>
          <p:cNvPr id="10" name="TextBox 9"/>
          <p:cNvSpPr txBox="1"/>
          <p:nvPr/>
        </p:nvSpPr>
        <p:spPr>
          <a:xfrm>
            <a:off x="438330" y="5006126"/>
            <a:ext cx="1905000" cy="369332"/>
          </a:xfrm>
          <a:prstGeom prst="rect">
            <a:avLst/>
          </a:prstGeom>
          <a:ln/>
        </p:spPr>
        <p:style>
          <a:lnRef idx="3">
            <a:schemeClr val="lt1"/>
          </a:lnRef>
          <a:fillRef idx="1">
            <a:schemeClr val="accent3"/>
          </a:fillRef>
          <a:effectRef idx="1">
            <a:schemeClr val="accent3"/>
          </a:effectRef>
          <a:fontRef idx="minor">
            <a:schemeClr val="lt1"/>
          </a:fontRef>
        </p:style>
        <p:txBody>
          <a:bodyPr>
            <a:spAutoFit/>
          </a:bodyPr>
          <a:lstStyle/>
          <a:p>
            <a:pPr fontAlgn="auto">
              <a:spcBef>
                <a:spcPts val="0"/>
              </a:spcBef>
              <a:spcAft>
                <a:spcPts val="0"/>
              </a:spcAft>
              <a:defRPr/>
            </a:pPr>
            <a:r>
              <a:rPr lang="en-ZA" sz="1800" b="1" dirty="0">
                <a:solidFill>
                  <a:prstClr val="white"/>
                </a:solidFill>
              </a:rPr>
              <a:t>Output: Results</a:t>
            </a:r>
          </a:p>
        </p:txBody>
      </p:sp>
      <p:sp>
        <p:nvSpPr>
          <p:cNvPr id="11" name="TextBox 10"/>
          <p:cNvSpPr txBox="1"/>
          <p:nvPr/>
        </p:nvSpPr>
        <p:spPr>
          <a:xfrm>
            <a:off x="2832492" y="3808738"/>
            <a:ext cx="5029200" cy="369332"/>
          </a:xfrm>
          <a:prstGeom prst="rect">
            <a:avLst/>
          </a:prstGeom>
          <a:ln/>
        </p:spPr>
        <p:style>
          <a:lnRef idx="2">
            <a:schemeClr val="accent3"/>
          </a:lnRef>
          <a:fillRef idx="1">
            <a:schemeClr val="lt1"/>
          </a:fillRef>
          <a:effectRef idx="0">
            <a:schemeClr val="accent3"/>
          </a:effectRef>
          <a:fontRef idx="minor">
            <a:schemeClr val="dk1"/>
          </a:fontRef>
        </p:style>
        <p:txBody>
          <a:bodyPr>
            <a:spAutoFit/>
          </a:bodyPr>
          <a:lstStyle/>
          <a:p>
            <a:pPr algn="just" fontAlgn="auto">
              <a:spcBef>
                <a:spcPts val="0"/>
              </a:spcBef>
              <a:spcAft>
                <a:spcPts val="0"/>
              </a:spcAft>
              <a:defRPr/>
            </a:pPr>
            <a:r>
              <a:rPr lang="en-ZA" sz="1800" b="1" dirty="0">
                <a:solidFill>
                  <a:prstClr val="black"/>
                </a:solidFill>
              </a:rPr>
              <a:t>Multipliers derived from Social Accounting Matrix </a:t>
            </a:r>
          </a:p>
        </p:txBody>
      </p:sp>
      <p:sp>
        <p:nvSpPr>
          <p:cNvPr id="15" name="Down Arrow 14"/>
          <p:cNvSpPr/>
          <p:nvPr/>
        </p:nvSpPr>
        <p:spPr>
          <a:xfrm>
            <a:off x="968416" y="1973472"/>
            <a:ext cx="533400" cy="1043001"/>
          </a:xfrm>
          <a:prstGeom prst="downArrow">
            <a:avLst/>
          </a:prstGeom>
          <a:ln/>
        </p:spPr>
        <p:style>
          <a:lnRef idx="2">
            <a:schemeClr val="accent3"/>
          </a:lnRef>
          <a:fillRef idx="1">
            <a:schemeClr val="lt1"/>
          </a:fillRef>
          <a:effectRef idx="0">
            <a:schemeClr val="accent3"/>
          </a:effectRef>
          <a:fontRef idx="minor">
            <a:schemeClr val="dk1"/>
          </a:fontRef>
        </p:style>
        <p:txBody>
          <a:bodyPr anchor="ctr"/>
          <a:lstStyle/>
          <a:p>
            <a:pPr algn="ctr" fontAlgn="auto">
              <a:spcBef>
                <a:spcPts val="0"/>
              </a:spcBef>
              <a:spcAft>
                <a:spcPts val="0"/>
              </a:spcAft>
              <a:defRPr/>
            </a:pPr>
            <a:endParaRPr lang="en-ZA" sz="1800" dirty="0">
              <a:solidFill>
                <a:prstClr val="white"/>
              </a:solidFill>
            </a:endParaRPr>
          </a:p>
        </p:txBody>
      </p:sp>
      <p:sp>
        <p:nvSpPr>
          <p:cNvPr id="16" name="Down Arrow 15"/>
          <p:cNvSpPr/>
          <p:nvPr/>
        </p:nvSpPr>
        <p:spPr>
          <a:xfrm>
            <a:off x="926142" y="3909290"/>
            <a:ext cx="558973" cy="1119910"/>
          </a:xfrm>
          <a:prstGeom prst="downArrow">
            <a:avLst/>
          </a:prstGeom>
          <a:ln/>
        </p:spPr>
        <p:style>
          <a:lnRef idx="2">
            <a:schemeClr val="accent3"/>
          </a:lnRef>
          <a:fillRef idx="1">
            <a:schemeClr val="lt1"/>
          </a:fillRef>
          <a:effectRef idx="0">
            <a:schemeClr val="accent3"/>
          </a:effectRef>
          <a:fontRef idx="minor">
            <a:schemeClr val="dk1"/>
          </a:fontRef>
        </p:style>
        <p:txBody>
          <a:bodyPr anchor="ctr"/>
          <a:lstStyle/>
          <a:p>
            <a:pPr algn="ctr" fontAlgn="auto">
              <a:spcBef>
                <a:spcPts val="0"/>
              </a:spcBef>
              <a:spcAft>
                <a:spcPts val="0"/>
              </a:spcAft>
              <a:defRPr/>
            </a:pPr>
            <a:endParaRPr lang="en-ZA" sz="1800" dirty="0">
              <a:solidFill>
                <a:prstClr val="white"/>
              </a:solidFill>
            </a:endParaRPr>
          </a:p>
        </p:txBody>
      </p:sp>
      <p:cxnSp>
        <p:nvCxnSpPr>
          <p:cNvPr id="24" name="Straight Connector 23"/>
          <p:cNvCxnSpPr>
            <a:cxnSpLocks/>
            <a:stCxn id="6" idx="3"/>
            <a:endCxn id="7" idx="1"/>
          </p:cNvCxnSpPr>
          <p:nvPr/>
        </p:nvCxnSpPr>
        <p:spPr>
          <a:xfrm flipV="1">
            <a:off x="2135946" y="2857126"/>
            <a:ext cx="713306" cy="59049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cxnSpLocks/>
            <a:stCxn id="6" idx="3"/>
            <a:endCxn id="11" idx="1"/>
          </p:cNvCxnSpPr>
          <p:nvPr/>
        </p:nvCxnSpPr>
        <p:spPr>
          <a:xfrm>
            <a:off x="2135946" y="3447625"/>
            <a:ext cx="696546" cy="54577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endCxn id="8" idx="1"/>
          </p:cNvCxnSpPr>
          <p:nvPr/>
        </p:nvCxnSpPr>
        <p:spPr>
          <a:xfrm>
            <a:off x="2106613" y="1511300"/>
            <a:ext cx="712787" cy="90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cxnSpLocks/>
            <a:stCxn id="10" idx="3"/>
            <a:endCxn id="9" idx="1"/>
          </p:cNvCxnSpPr>
          <p:nvPr/>
        </p:nvCxnSpPr>
        <p:spPr>
          <a:xfrm>
            <a:off x="2343330" y="5190792"/>
            <a:ext cx="50592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6586" name="TextBox 24"/>
          <p:cNvSpPr txBox="1">
            <a:spLocks noChangeArrowheads="1"/>
          </p:cNvSpPr>
          <p:nvPr/>
        </p:nvSpPr>
        <p:spPr bwMode="auto">
          <a:xfrm>
            <a:off x="74930" y="510893"/>
            <a:ext cx="84137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000">
                <a:solidFill>
                  <a:schemeClr val="tx2"/>
                </a:solidFill>
                <a:latin typeface="Tahoma" pitchFamily="34" charset="0"/>
                <a:cs typeface="Arial" charset="0"/>
              </a:defRPr>
            </a:lvl1pPr>
            <a:lvl2pPr marL="742950" indent="-285750" eaLnBrk="0" hangingPunct="0">
              <a:defRPr sz="3000">
                <a:solidFill>
                  <a:schemeClr val="tx2"/>
                </a:solidFill>
                <a:latin typeface="Tahoma" pitchFamily="34" charset="0"/>
                <a:cs typeface="Arial" charset="0"/>
              </a:defRPr>
            </a:lvl2pPr>
            <a:lvl3pPr marL="1143000" indent="-228600" eaLnBrk="0" hangingPunct="0">
              <a:defRPr sz="3000">
                <a:solidFill>
                  <a:schemeClr val="tx2"/>
                </a:solidFill>
                <a:latin typeface="Tahoma" pitchFamily="34" charset="0"/>
                <a:cs typeface="Arial" charset="0"/>
              </a:defRPr>
            </a:lvl3pPr>
            <a:lvl4pPr marL="1600200" indent="-228600" eaLnBrk="0" hangingPunct="0">
              <a:defRPr sz="3000">
                <a:solidFill>
                  <a:schemeClr val="tx2"/>
                </a:solidFill>
                <a:latin typeface="Tahoma" pitchFamily="34" charset="0"/>
                <a:cs typeface="Arial" charset="0"/>
              </a:defRPr>
            </a:lvl4pPr>
            <a:lvl5pPr marL="2057400" indent="-228600" eaLnBrk="0" hangingPunct="0">
              <a:defRPr sz="3000">
                <a:solidFill>
                  <a:schemeClr val="tx2"/>
                </a:solidFill>
                <a:latin typeface="Tahoma" pitchFamily="34" charset="0"/>
                <a:cs typeface="Arial" charset="0"/>
              </a:defRPr>
            </a:lvl5pPr>
            <a:lvl6pPr marL="2514600" indent="-228600" eaLnBrk="0" fontAlgn="base" hangingPunct="0">
              <a:spcBef>
                <a:spcPct val="0"/>
              </a:spcBef>
              <a:spcAft>
                <a:spcPct val="0"/>
              </a:spcAft>
              <a:defRPr sz="3000">
                <a:solidFill>
                  <a:schemeClr val="tx2"/>
                </a:solidFill>
                <a:latin typeface="Tahoma" pitchFamily="34" charset="0"/>
                <a:cs typeface="Arial" charset="0"/>
              </a:defRPr>
            </a:lvl6pPr>
            <a:lvl7pPr marL="2971800" indent="-228600" eaLnBrk="0" fontAlgn="base" hangingPunct="0">
              <a:spcBef>
                <a:spcPct val="0"/>
              </a:spcBef>
              <a:spcAft>
                <a:spcPct val="0"/>
              </a:spcAft>
              <a:defRPr sz="3000">
                <a:solidFill>
                  <a:schemeClr val="tx2"/>
                </a:solidFill>
                <a:latin typeface="Tahoma" pitchFamily="34" charset="0"/>
                <a:cs typeface="Arial" charset="0"/>
              </a:defRPr>
            </a:lvl7pPr>
            <a:lvl8pPr marL="3429000" indent="-228600" eaLnBrk="0" fontAlgn="base" hangingPunct="0">
              <a:spcBef>
                <a:spcPct val="0"/>
              </a:spcBef>
              <a:spcAft>
                <a:spcPct val="0"/>
              </a:spcAft>
              <a:defRPr sz="3000">
                <a:solidFill>
                  <a:schemeClr val="tx2"/>
                </a:solidFill>
                <a:latin typeface="Tahoma" pitchFamily="34" charset="0"/>
                <a:cs typeface="Arial" charset="0"/>
              </a:defRPr>
            </a:lvl8pPr>
            <a:lvl9pPr marL="3886200" indent="-228600" eaLnBrk="0" fontAlgn="base" hangingPunct="0">
              <a:spcBef>
                <a:spcPct val="0"/>
              </a:spcBef>
              <a:spcAft>
                <a:spcPct val="0"/>
              </a:spcAft>
              <a:defRPr sz="3000">
                <a:solidFill>
                  <a:schemeClr val="tx2"/>
                </a:solidFill>
                <a:latin typeface="Tahoma" pitchFamily="34" charset="0"/>
                <a:cs typeface="Arial" charset="0"/>
              </a:defRPr>
            </a:lvl9pPr>
          </a:lstStyle>
          <a:p>
            <a:pPr algn="ctr" eaLnBrk="1" hangingPunct="1"/>
            <a:r>
              <a:rPr lang="en-ZA" sz="2400" b="1" dirty="0">
                <a:solidFill>
                  <a:schemeClr val="tx1"/>
                </a:solidFill>
                <a:latin typeface="+mj-lt"/>
                <a:cs typeface="Arial" panose="020B0604020202020204" pitchFamily="34" charset="0"/>
              </a:rPr>
              <a:t>Water Impact Model – Budget Driven</a:t>
            </a:r>
          </a:p>
        </p:txBody>
      </p:sp>
      <p:sp>
        <p:nvSpPr>
          <p:cNvPr id="2" name="Rectangle: Rounded Corners 1">
            <a:extLst>
              <a:ext uri="{FF2B5EF4-FFF2-40B4-BE49-F238E27FC236}">
                <a16:creationId xmlns:a16="http://schemas.microsoft.com/office/drawing/2014/main" id="{31BFFBB5-8A68-AAC3-6E09-BF90084C3706}"/>
              </a:ext>
            </a:extLst>
          </p:cNvPr>
          <p:cNvSpPr/>
          <p:nvPr/>
        </p:nvSpPr>
        <p:spPr>
          <a:xfrm>
            <a:off x="438330" y="81980"/>
            <a:ext cx="5638800" cy="428912"/>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Used for Baseline and Scenario Modelling</a:t>
            </a:r>
            <a:endParaRPr lang="en-ZA" dirty="0"/>
          </a:p>
        </p:txBody>
      </p:sp>
    </p:spTree>
    <p:extLst>
      <p:ext uri="{BB962C8B-B14F-4D97-AF65-F5344CB8AC3E}">
        <p14:creationId xmlns:p14="http://schemas.microsoft.com/office/powerpoint/2010/main" val="1860169356"/>
      </p:ext>
    </p:extLst>
  </p:cSld>
  <p:clrMapOvr>
    <a:masterClrMapping/>
  </p:clrMapOvr>
</p:sld>
</file>

<file path=ppt/theme/theme1.xml><?xml version="1.0" encoding="utf-8"?>
<a:theme xmlns:a="http://schemas.openxmlformats.org/drawingml/2006/main" name="CO-BRANDED DHS &amp; DWS 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671EB78518B804C89A280E6A853D606" ma:contentTypeVersion="10" ma:contentTypeDescription="Create a new document." ma:contentTypeScope="" ma:versionID="b2eb7c3db376e2bf1ac7b11553a1eac2">
  <xsd:schema xmlns:xsd="http://www.w3.org/2001/XMLSchema" xmlns:xs="http://www.w3.org/2001/XMLSchema" xmlns:p="http://schemas.microsoft.com/office/2006/metadata/properties" xmlns:ns2="902615ec-9bf9-45b5-b8da-bfa948000dea" xmlns:ns3="94db0393-0e82-4842-9caa-2fc5ddd685d6" targetNamespace="http://schemas.microsoft.com/office/2006/metadata/properties" ma:root="true" ma:fieldsID="153619a190a6d2d69245942144709359" ns2:_="" ns3:_="">
    <xsd:import namespace="902615ec-9bf9-45b5-b8da-bfa948000dea"/>
    <xsd:import namespace="94db0393-0e82-4842-9caa-2fc5ddd685d6"/>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02615ec-9bf9-45b5-b8da-bfa948000de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dc442e20-f0b3-489c-ae20-ee0c8bc273b2"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4db0393-0e82-4842-9caa-2fc5ddd685d6"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a7be5f30-f907-4780-80a6-b52ade88bc20}" ma:internalName="TaxCatchAll" ma:showField="CatchAllData" ma:web="94db0393-0e82-4842-9caa-2fc5ddd685d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1FA32A3-B3DA-4C08-92A5-BFE9A87A76E5}">
  <ds:schemaRefs>
    <ds:schemaRef ds:uri="http://schemas.microsoft.com/sharepoint/v3/contenttype/forms"/>
  </ds:schemaRefs>
</ds:datastoreItem>
</file>

<file path=customXml/itemProps2.xml><?xml version="1.0" encoding="utf-8"?>
<ds:datastoreItem xmlns:ds="http://schemas.openxmlformats.org/officeDocument/2006/customXml" ds:itemID="{1D98226A-FDEB-4C1C-A326-FBEAC239E5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02615ec-9bf9-45b5-b8da-bfa948000dea"/>
    <ds:schemaRef ds:uri="94db0393-0e82-4842-9caa-2fc5ddd685d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CO-BRANDED DHS &amp; DWS PRESENTATION.pot</Template>
  <TotalTime>17633</TotalTime>
  <Words>630</Words>
  <Application>Microsoft Office PowerPoint</Application>
  <PresentationFormat>On-screen Show (4:3)</PresentationFormat>
  <Paragraphs>122</Paragraphs>
  <Slides>16</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Symbol</vt:lpstr>
      <vt:lpstr>Tahoma</vt:lpstr>
      <vt:lpstr>Wingdings</vt:lpstr>
      <vt:lpstr>CO-BRANDED DHS &amp; DWS PRESENTATION</vt:lpstr>
      <vt:lpstr>CLASSIFICATION OF SIGNIFICANT WATER RESOURCES AND DETERMINATION OF RESOURCE QUALITY OBJECTIVES FOR WATER RESOURCES IN THE USUTU TO MHLATHUZE CATCHMENTS (WP11387)  </vt:lpstr>
      <vt:lpstr>PowerPoint Presentation</vt:lpstr>
      <vt:lpstr>PowerPoint Presentation</vt:lpstr>
      <vt:lpstr>PowerPoint Presentation</vt:lpstr>
      <vt:lpstr>PowerPoint Presentation</vt:lpstr>
      <vt:lpstr>Economic Indicators</vt:lpstr>
      <vt:lpstr>Economic Modelling Approach</vt:lpstr>
      <vt:lpstr>PowerPoint Presentation</vt:lpstr>
      <vt:lpstr>PowerPoint Presentation</vt:lpstr>
      <vt:lpstr>Economic Impacts   </vt:lpstr>
      <vt:lpstr>PowerPoint Presentation</vt:lpstr>
      <vt:lpstr>PowerPoint Presentation</vt:lpstr>
      <vt:lpstr>PowerPoint Presentation</vt:lpstr>
      <vt:lpstr>PowerPoint Presentation</vt:lpstr>
      <vt:lpstr>PowerPoint Presentation</vt:lpstr>
      <vt:lpstr>PowerPoint Presentation</vt:lpstr>
    </vt:vector>
  </TitlesOfParts>
  <Company>Department of Housing</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DOH 3</dc:creator>
  <cp:lastModifiedBy>Makanda Cornelia Koleka</cp:lastModifiedBy>
  <cp:revision>404</cp:revision>
  <dcterms:created xsi:type="dcterms:W3CDTF">2013-08-12T09:46:59Z</dcterms:created>
  <dcterms:modified xsi:type="dcterms:W3CDTF">2023-04-11T10:18:34Z</dcterms:modified>
</cp:coreProperties>
</file>